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mov" ContentType="video/quicktime"/>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7" r:id="rId2"/>
    <p:sldId id="263" r:id="rId3"/>
    <p:sldId id="269" r:id="rId4"/>
    <p:sldId id="268" r:id="rId5"/>
    <p:sldId id="283" r:id="rId6"/>
    <p:sldId id="281" r:id="rId7"/>
    <p:sldId id="278" r:id="rId8"/>
    <p:sldId id="289" r:id="rId9"/>
    <p:sldId id="285" r:id="rId10"/>
    <p:sldId id="290" r:id="rId11"/>
    <p:sldId id="291" r:id="rId12"/>
    <p:sldId id="286" r:id="rId13"/>
    <p:sldId id="272" r:id="rId14"/>
    <p:sldId id="277" r:id="rId15"/>
    <p:sldId id="287" r:id="rId16"/>
    <p:sldId id="270" r:id="rId17"/>
    <p:sldId id="275" r:id="rId18"/>
    <p:sldId id="274" r:id="rId19"/>
    <p:sldId id="288" r:id="rId20"/>
    <p:sldId id="264" r:id="rId21"/>
    <p:sldId id="271" r:id="rId22"/>
    <p:sldId id="265"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8A7"/>
    <a:srgbClr val="37BCAF"/>
    <a:srgbClr val="37BCAE"/>
    <a:srgbClr val="9ED6F0"/>
    <a:srgbClr val="9FD6F0"/>
    <a:srgbClr val="60A6C8"/>
    <a:srgbClr val="008591"/>
    <a:srgbClr val="73C6EE"/>
    <a:srgbClr val="33D5D7"/>
    <a:srgbClr val="38E0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4"/>
    <p:restoredTop sz="85342"/>
  </p:normalViewPr>
  <p:slideViewPr>
    <p:cSldViewPr snapToGrid="0" snapToObjects="1">
      <p:cViewPr>
        <p:scale>
          <a:sx n="70" d="100"/>
          <a:sy n="70" d="100"/>
        </p:scale>
        <p:origin x="608" y="4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9F5921-F2F1-A24D-8CCC-CDDE861AFF4F}" type="doc">
      <dgm:prSet loTypeId="urn:microsoft.com/office/officeart/2005/8/layout/process1" loCatId="" qsTypeId="urn:microsoft.com/office/officeart/2005/8/quickstyle/simple4" qsCatId="simple" csTypeId="urn:microsoft.com/office/officeart/2005/8/colors/accent1_2" csCatId="accent1" phldr="1"/>
      <dgm:spPr/>
    </dgm:pt>
    <dgm:pt modelId="{B2C3E0DF-EA7F-0E4D-8B3F-889AE5A880AB}">
      <dgm:prSet phldrT="[Text]"/>
      <dgm:spPr>
        <a:solidFill>
          <a:srgbClr val="BBE966"/>
        </a:solidFill>
      </dgm:spPr>
      <dgm:t>
        <a:bodyPr/>
        <a:lstStyle/>
        <a:p>
          <a:r>
            <a:rPr lang="en-US" dirty="0" smtClean="0">
              <a:solidFill>
                <a:schemeClr val="tx1"/>
              </a:solidFill>
            </a:rPr>
            <a:t>Programming exercises</a:t>
          </a:r>
          <a:endParaRPr lang="en-US" dirty="0">
            <a:solidFill>
              <a:schemeClr val="tx1"/>
            </a:solidFill>
          </a:endParaRPr>
        </a:p>
      </dgm:t>
    </dgm:pt>
    <dgm:pt modelId="{87D821DC-BC2A-344B-B1CA-C405AD149159}" type="parTrans" cxnId="{89B34710-13D7-B84B-B886-B09777F8BA47}">
      <dgm:prSet/>
      <dgm:spPr/>
      <dgm:t>
        <a:bodyPr/>
        <a:lstStyle/>
        <a:p>
          <a:endParaRPr lang="en-US"/>
        </a:p>
      </dgm:t>
    </dgm:pt>
    <dgm:pt modelId="{770B8CA9-925A-4149-A06C-77DB70DFA312}" type="sibTrans" cxnId="{89B34710-13D7-B84B-B886-B09777F8BA47}">
      <dgm:prSet/>
      <dgm:spPr>
        <a:solidFill>
          <a:schemeClr val="bg1"/>
        </a:solidFill>
      </dgm:spPr>
      <dgm:t>
        <a:bodyPr/>
        <a:lstStyle/>
        <a:p>
          <a:endParaRPr lang="en-US"/>
        </a:p>
      </dgm:t>
    </dgm:pt>
    <dgm:pt modelId="{812E2E65-F65B-9142-A835-E7B199B9EFEC}">
      <dgm:prSet phldrT="[Text]"/>
      <dgm:spPr>
        <a:solidFill>
          <a:srgbClr val="38BCAE"/>
        </a:solidFill>
      </dgm:spPr>
      <dgm:t>
        <a:bodyPr/>
        <a:lstStyle/>
        <a:p>
          <a:r>
            <a:rPr lang="en-US" dirty="0" smtClean="0">
              <a:solidFill>
                <a:schemeClr val="tx1"/>
              </a:solidFill>
            </a:rPr>
            <a:t>Error Dictionary</a:t>
          </a:r>
          <a:endParaRPr lang="en-US" dirty="0">
            <a:solidFill>
              <a:schemeClr val="tx1"/>
            </a:solidFill>
          </a:endParaRPr>
        </a:p>
      </dgm:t>
    </dgm:pt>
    <dgm:pt modelId="{BF190F11-8A5B-2346-9B8D-7F11683B57C8}" type="parTrans" cxnId="{8479B875-F9EA-5E4B-ADBB-E0394740FFCC}">
      <dgm:prSet/>
      <dgm:spPr/>
      <dgm:t>
        <a:bodyPr/>
        <a:lstStyle/>
        <a:p>
          <a:endParaRPr lang="en-US"/>
        </a:p>
      </dgm:t>
    </dgm:pt>
    <dgm:pt modelId="{5E1E8C42-0362-D341-A279-0E6A7D79A9A4}" type="sibTrans" cxnId="{8479B875-F9EA-5E4B-ADBB-E0394740FFCC}">
      <dgm:prSet/>
      <dgm:spPr>
        <a:solidFill>
          <a:schemeClr val="bg1"/>
        </a:solidFill>
      </dgm:spPr>
      <dgm:t>
        <a:bodyPr/>
        <a:lstStyle/>
        <a:p>
          <a:endParaRPr lang="en-US"/>
        </a:p>
      </dgm:t>
    </dgm:pt>
    <dgm:pt modelId="{9C1D8F7C-83C4-9248-864E-F22135081167}">
      <dgm:prSet phldrT="[Text]"/>
      <dgm:spPr>
        <a:solidFill>
          <a:srgbClr val="006972"/>
        </a:solidFill>
      </dgm:spPr>
      <dgm:t>
        <a:bodyPr/>
        <a:lstStyle/>
        <a:p>
          <a:r>
            <a:rPr lang="en-US" dirty="0" smtClean="0">
              <a:solidFill>
                <a:schemeClr val="tx1"/>
              </a:solidFill>
            </a:rPr>
            <a:t>Novice Helper Plugin</a:t>
          </a:r>
          <a:endParaRPr lang="en-US" dirty="0">
            <a:solidFill>
              <a:schemeClr val="tx1"/>
            </a:solidFill>
          </a:endParaRPr>
        </a:p>
      </dgm:t>
    </dgm:pt>
    <dgm:pt modelId="{D8C44F92-6561-D342-BB23-8C54D3F629C1}" type="parTrans" cxnId="{C4E83545-7CEF-044D-A927-697E88F8D9EB}">
      <dgm:prSet/>
      <dgm:spPr/>
      <dgm:t>
        <a:bodyPr/>
        <a:lstStyle/>
        <a:p>
          <a:endParaRPr lang="en-US"/>
        </a:p>
      </dgm:t>
    </dgm:pt>
    <dgm:pt modelId="{AD40B09F-B282-E749-B715-CCBEF0D2161A}" type="sibTrans" cxnId="{C4E83545-7CEF-044D-A927-697E88F8D9EB}">
      <dgm:prSet/>
      <dgm:spPr/>
      <dgm:t>
        <a:bodyPr/>
        <a:lstStyle/>
        <a:p>
          <a:endParaRPr lang="en-US"/>
        </a:p>
      </dgm:t>
    </dgm:pt>
    <dgm:pt modelId="{3C238EB5-2ED6-6347-AF14-B0BD81279BBD}" type="pres">
      <dgm:prSet presAssocID="{549F5921-F2F1-A24D-8CCC-CDDE861AFF4F}" presName="Name0" presStyleCnt="0">
        <dgm:presLayoutVars>
          <dgm:dir/>
          <dgm:resizeHandles val="exact"/>
        </dgm:presLayoutVars>
      </dgm:prSet>
      <dgm:spPr/>
    </dgm:pt>
    <dgm:pt modelId="{E5E45603-2B39-9F4C-9A78-8633C9E94209}" type="pres">
      <dgm:prSet presAssocID="{B2C3E0DF-EA7F-0E4D-8B3F-889AE5A880AB}" presName="node" presStyleLbl="node1" presStyleIdx="0" presStyleCnt="3">
        <dgm:presLayoutVars>
          <dgm:bulletEnabled val="1"/>
        </dgm:presLayoutVars>
      </dgm:prSet>
      <dgm:spPr/>
      <dgm:t>
        <a:bodyPr/>
        <a:lstStyle/>
        <a:p>
          <a:endParaRPr lang="en-US"/>
        </a:p>
      </dgm:t>
    </dgm:pt>
    <dgm:pt modelId="{A73B6C8B-734E-9941-A1B2-AC5DB2B86F78}" type="pres">
      <dgm:prSet presAssocID="{770B8CA9-925A-4149-A06C-77DB70DFA312}" presName="sibTrans" presStyleLbl="sibTrans2D1" presStyleIdx="0" presStyleCnt="2"/>
      <dgm:spPr/>
      <dgm:t>
        <a:bodyPr/>
        <a:lstStyle/>
        <a:p>
          <a:endParaRPr lang="en-US"/>
        </a:p>
      </dgm:t>
    </dgm:pt>
    <dgm:pt modelId="{C2DE03F4-6371-A945-860C-825C989B16A7}" type="pres">
      <dgm:prSet presAssocID="{770B8CA9-925A-4149-A06C-77DB70DFA312}" presName="connectorText" presStyleLbl="sibTrans2D1" presStyleIdx="0" presStyleCnt="2"/>
      <dgm:spPr/>
      <dgm:t>
        <a:bodyPr/>
        <a:lstStyle/>
        <a:p>
          <a:endParaRPr lang="en-US"/>
        </a:p>
      </dgm:t>
    </dgm:pt>
    <dgm:pt modelId="{B7738E8C-8A9D-8948-9F53-E85FBED6FB69}" type="pres">
      <dgm:prSet presAssocID="{812E2E65-F65B-9142-A835-E7B199B9EFEC}" presName="node" presStyleLbl="node1" presStyleIdx="1" presStyleCnt="3">
        <dgm:presLayoutVars>
          <dgm:bulletEnabled val="1"/>
        </dgm:presLayoutVars>
      </dgm:prSet>
      <dgm:spPr/>
      <dgm:t>
        <a:bodyPr/>
        <a:lstStyle/>
        <a:p>
          <a:endParaRPr lang="en-US"/>
        </a:p>
      </dgm:t>
    </dgm:pt>
    <dgm:pt modelId="{BC072372-22EC-D849-951A-FA2D8A006D8C}" type="pres">
      <dgm:prSet presAssocID="{5E1E8C42-0362-D341-A279-0E6A7D79A9A4}" presName="sibTrans" presStyleLbl="sibTrans2D1" presStyleIdx="1" presStyleCnt="2"/>
      <dgm:spPr/>
      <dgm:t>
        <a:bodyPr/>
        <a:lstStyle/>
        <a:p>
          <a:endParaRPr lang="en-US"/>
        </a:p>
      </dgm:t>
    </dgm:pt>
    <dgm:pt modelId="{D09D82B6-1690-A84E-804A-D649C9B1B8CB}" type="pres">
      <dgm:prSet presAssocID="{5E1E8C42-0362-D341-A279-0E6A7D79A9A4}" presName="connectorText" presStyleLbl="sibTrans2D1" presStyleIdx="1" presStyleCnt="2"/>
      <dgm:spPr/>
      <dgm:t>
        <a:bodyPr/>
        <a:lstStyle/>
        <a:p>
          <a:endParaRPr lang="en-US"/>
        </a:p>
      </dgm:t>
    </dgm:pt>
    <dgm:pt modelId="{EECBD181-7FFB-1440-BF0D-DEDFA02D1DF3}" type="pres">
      <dgm:prSet presAssocID="{9C1D8F7C-83C4-9248-864E-F22135081167}" presName="node" presStyleLbl="node1" presStyleIdx="2" presStyleCnt="3">
        <dgm:presLayoutVars>
          <dgm:bulletEnabled val="1"/>
        </dgm:presLayoutVars>
      </dgm:prSet>
      <dgm:spPr/>
      <dgm:t>
        <a:bodyPr/>
        <a:lstStyle/>
        <a:p>
          <a:endParaRPr lang="en-US"/>
        </a:p>
      </dgm:t>
    </dgm:pt>
  </dgm:ptLst>
  <dgm:cxnLst>
    <dgm:cxn modelId="{AD3791D1-8362-2547-A7DC-1436A1D639D1}" type="presOf" srcId="{812E2E65-F65B-9142-A835-E7B199B9EFEC}" destId="{B7738E8C-8A9D-8948-9F53-E85FBED6FB69}" srcOrd="0" destOrd="0" presId="urn:microsoft.com/office/officeart/2005/8/layout/process1"/>
    <dgm:cxn modelId="{89B34710-13D7-B84B-B886-B09777F8BA47}" srcId="{549F5921-F2F1-A24D-8CCC-CDDE861AFF4F}" destId="{B2C3E0DF-EA7F-0E4D-8B3F-889AE5A880AB}" srcOrd="0" destOrd="0" parTransId="{87D821DC-BC2A-344B-B1CA-C405AD149159}" sibTransId="{770B8CA9-925A-4149-A06C-77DB70DFA312}"/>
    <dgm:cxn modelId="{C4E83545-7CEF-044D-A927-697E88F8D9EB}" srcId="{549F5921-F2F1-A24D-8CCC-CDDE861AFF4F}" destId="{9C1D8F7C-83C4-9248-864E-F22135081167}" srcOrd="2" destOrd="0" parTransId="{D8C44F92-6561-D342-BB23-8C54D3F629C1}" sibTransId="{AD40B09F-B282-E749-B715-CCBEF0D2161A}"/>
    <dgm:cxn modelId="{4D9063A6-B2A6-C34A-86E0-EA7814408091}" type="presOf" srcId="{770B8CA9-925A-4149-A06C-77DB70DFA312}" destId="{C2DE03F4-6371-A945-860C-825C989B16A7}" srcOrd="1" destOrd="0" presId="urn:microsoft.com/office/officeart/2005/8/layout/process1"/>
    <dgm:cxn modelId="{BFED95A2-ED1C-3C4C-8CDE-FAE0BA8D3503}" type="presOf" srcId="{770B8CA9-925A-4149-A06C-77DB70DFA312}" destId="{A73B6C8B-734E-9941-A1B2-AC5DB2B86F78}" srcOrd="0" destOrd="0" presId="urn:microsoft.com/office/officeart/2005/8/layout/process1"/>
    <dgm:cxn modelId="{526448CA-D5E6-C64F-A5EB-FF46E7117785}" type="presOf" srcId="{549F5921-F2F1-A24D-8CCC-CDDE861AFF4F}" destId="{3C238EB5-2ED6-6347-AF14-B0BD81279BBD}" srcOrd="0" destOrd="0" presId="urn:microsoft.com/office/officeart/2005/8/layout/process1"/>
    <dgm:cxn modelId="{B3C8C38A-3E20-4245-B919-1801F65565DB}" type="presOf" srcId="{B2C3E0DF-EA7F-0E4D-8B3F-889AE5A880AB}" destId="{E5E45603-2B39-9F4C-9A78-8633C9E94209}" srcOrd="0" destOrd="0" presId="urn:microsoft.com/office/officeart/2005/8/layout/process1"/>
    <dgm:cxn modelId="{ABA1525C-3903-914F-A1BD-F486CBED9BBB}" type="presOf" srcId="{5E1E8C42-0362-D341-A279-0E6A7D79A9A4}" destId="{D09D82B6-1690-A84E-804A-D649C9B1B8CB}" srcOrd="1" destOrd="0" presId="urn:microsoft.com/office/officeart/2005/8/layout/process1"/>
    <dgm:cxn modelId="{DF6C1B0F-CCC2-174A-95B7-19A65D324755}" type="presOf" srcId="{9C1D8F7C-83C4-9248-864E-F22135081167}" destId="{EECBD181-7FFB-1440-BF0D-DEDFA02D1DF3}" srcOrd="0" destOrd="0" presId="urn:microsoft.com/office/officeart/2005/8/layout/process1"/>
    <dgm:cxn modelId="{99EF7795-3B1E-AF43-AFE9-CC2D145536BE}" type="presOf" srcId="{5E1E8C42-0362-D341-A279-0E6A7D79A9A4}" destId="{BC072372-22EC-D849-951A-FA2D8A006D8C}" srcOrd="0" destOrd="0" presId="urn:microsoft.com/office/officeart/2005/8/layout/process1"/>
    <dgm:cxn modelId="{8479B875-F9EA-5E4B-ADBB-E0394740FFCC}" srcId="{549F5921-F2F1-A24D-8CCC-CDDE861AFF4F}" destId="{812E2E65-F65B-9142-A835-E7B199B9EFEC}" srcOrd="1" destOrd="0" parTransId="{BF190F11-8A5B-2346-9B8D-7F11683B57C8}" sibTransId="{5E1E8C42-0362-D341-A279-0E6A7D79A9A4}"/>
    <dgm:cxn modelId="{659FE01D-D35D-F34C-A4B5-A32FE00913D8}" type="presParOf" srcId="{3C238EB5-2ED6-6347-AF14-B0BD81279BBD}" destId="{E5E45603-2B39-9F4C-9A78-8633C9E94209}" srcOrd="0" destOrd="0" presId="urn:microsoft.com/office/officeart/2005/8/layout/process1"/>
    <dgm:cxn modelId="{1DB838A0-5BD4-514C-8670-8F8CCC2A0545}" type="presParOf" srcId="{3C238EB5-2ED6-6347-AF14-B0BD81279BBD}" destId="{A73B6C8B-734E-9941-A1B2-AC5DB2B86F78}" srcOrd="1" destOrd="0" presId="urn:microsoft.com/office/officeart/2005/8/layout/process1"/>
    <dgm:cxn modelId="{1F6CDE8E-38FE-A545-9E24-94A56D7D33F4}" type="presParOf" srcId="{A73B6C8B-734E-9941-A1B2-AC5DB2B86F78}" destId="{C2DE03F4-6371-A945-860C-825C989B16A7}" srcOrd="0" destOrd="0" presId="urn:microsoft.com/office/officeart/2005/8/layout/process1"/>
    <dgm:cxn modelId="{B1D8C2E3-F303-4444-8157-C8B619ADEA81}" type="presParOf" srcId="{3C238EB5-2ED6-6347-AF14-B0BD81279BBD}" destId="{B7738E8C-8A9D-8948-9F53-E85FBED6FB69}" srcOrd="2" destOrd="0" presId="urn:microsoft.com/office/officeart/2005/8/layout/process1"/>
    <dgm:cxn modelId="{430AA85D-FB8C-7549-84F4-61AA5607AC97}" type="presParOf" srcId="{3C238EB5-2ED6-6347-AF14-B0BD81279BBD}" destId="{BC072372-22EC-D849-951A-FA2D8A006D8C}" srcOrd="3" destOrd="0" presId="urn:microsoft.com/office/officeart/2005/8/layout/process1"/>
    <dgm:cxn modelId="{34C91719-4E41-684E-9C89-336996575734}" type="presParOf" srcId="{BC072372-22EC-D849-951A-FA2D8A006D8C}" destId="{D09D82B6-1690-A84E-804A-D649C9B1B8CB}" srcOrd="0" destOrd="0" presId="urn:microsoft.com/office/officeart/2005/8/layout/process1"/>
    <dgm:cxn modelId="{69A80AAE-BF1F-D549-AD07-DAD4F38E0FC5}" type="presParOf" srcId="{3C238EB5-2ED6-6347-AF14-B0BD81279BBD}" destId="{EECBD181-7FFB-1440-BF0D-DEDFA02D1DF3}"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49F5921-F2F1-A24D-8CCC-CDDE861AFF4F}" type="doc">
      <dgm:prSet loTypeId="urn:microsoft.com/office/officeart/2005/8/layout/process1" loCatId="" qsTypeId="urn:microsoft.com/office/officeart/2005/8/quickstyle/simple4" qsCatId="simple" csTypeId="urn:microsoft.com/office/officeart/2005/8/colors/accent1_2" csCatId="accent1" phldr="1"/>
      <dgm:spPr/>
    </dgm:pt>
    <dgm:pt modelId="{B2C3E0DF-EA7F-0E4D-8B3F-889AE5A880AB}">
      <dgm:prSet phldrT="[Text]"/>
      <dgm:spPr>
        <a:solidFill>
          <a:srgbClr val="BBE966"/>
        </a:solidFill>
      </dgm:spPr>
      <dgm:t>
        <a:bodyPr/>
        <a:lstStyle/>
        <a:p>
          <a:r>
            <a:rPr lang="en-US" dirty="0" smtClean="0">
              <a:solidFill>
                <a:schemeClr val="tx1"/>
              </a:solidFill>
            </a:rPr>
            <a:t>Problem Occurs</a:t>
          </a:r>
          <a:endParaRPr lang="en-US" dirty="0">
            <a:solidFill>
              <a:schemeClr val="tx1"/>
            </a:solidFill>
          </a:endParaRPr>
        </a:p>
      </dgm:t>
    </dgm:pt>
    <dgm:pt modelId="{87D821DC-BC2A-344B-B1CA-C405AD149159}" type="parTrans" cxnId="{89B34710-13D7-B84B-B886-B09777F8BA47}">
      <dgm:prSet/>
      <dgm:spPr/>
      <dgm:t>
        <a:bodyPr/>
        <a:lstStyle/>
        <a:p>
          <a:endParaRPr lang="en-US"/>
        </a:p>
      </dgm:t>
    </dgm:pt>
    <dgm:pt modelId="{770B8CA9-925A-4149-A06C-77DB70DFA312}" type="sibTrans" cxnId="{89B34710-13D7-B84B-B886-B09777F8BA47}">
      <dgm:prSet/>
      <dgm:spPr>
        <a:solidFill>
          <a:schemeClr val="bg1"/>
        </a:solidFill>
      </dgm:spPr>
      <dgm:t>
        <a:bodyPr/>
        <a:lstStyle/>
        <a:p>
          <a:endParaRPr lang="en-US"/>
        </a:p>
      </dgm:t>
    </dgm:pt>
    <dgm:pt modelId="{812E2E65-F65B-9142-A835-E7B199B9EFEC}">
      <dgm:prSet phldrT="[Text]"/>
      <dgm:spPr>
        <a:solidFill>
          <a:srgbClr val="38BCAE"/>
        </a:solidFill>
      </dgm:spPr>
      <dgm:t>
        <a:bodyPr/>
        <a:lstStyle/>
        <a:p>
          <a:r>
            <a:rPr lang="en-US" dirty="0" smtClean="0">
              <a:solidFill>
                <a:schemeClr val="tx1"/>
              </a:solidFill>
            </a:rPr>
            <a:t>Select Problem in Problems View</a:t>
          </a:r>
          <a:endParaRPr lang="en-US" dirty="0">
            <a:solidFill>
              <a:schemeClr val="tx1"/>
            </a:solidFill>
          </a:endParaRPr>
        </a:p>
      </dgm:t>
    </dgm:pt>
    <dgm:pt modelId="{BF190F11-8A5B-2346-9B8D-7F11683B57C8}" type="parTrans" cxnId="{8479B875-F9EA-5E4B-ADBB-E0394740FFCC}">
      <dgm:prSet/>
      <dgm:spPr/>
      <dgm:t>
        <a:bodyPr/>
        <a:lstStyle/>
        <a:p>
          <a:endParaRPr lang="en-US"/>
        </a:p>
      </dgm:t>
    </dgm:pt>
    <dgm:pt modelId="{5E1E8C42-0362-D341-A279-0E6A7D79A9A4}" type="sibTrans" cxnId="{8479B875-F9EA-5E4B-ADBB-E0394740FFCC}">
      <dgm:prSet/>
      <dgm:spPr>
        <a:solidFill>
          <a:schemeClr val="bg1"/>
        </a:solidFill>
      </dgm:spPr>
      <dgm:t>
        <a:bodyPr/>
        <a:lstStyle/>
        <a:p>
          <a:endParaRPr lang="en-US"/>
        </a:p>
      </dgm:t>
    </dgm:pt>
    <dgm:pt modelId="{9C1D8F7C-83C4-9248-864E-F22135081167}">
      <dgm:prSet phldrT="[Text]"/>
      <dgm:spPr>
        <a:solidFill>
          <a:srgbClr val="006972"/>
        </a:solidFill>
      </dgm:spPr>
      <dgm:t>
        <a:bodyPr/>
        <a:lstStyle/>
        <a:p>
          <a:r>
            <a:rPr lang="en-US" dirty="0" smtClean="0">
              <a:solidFill>
                <a:schemeClr val="tx1"/>
              </a:solidFill>
            </a:rPr>
            <a:t>Novice Helper Message Appears</a:t>
          </a:r>
          <a:endParaRPr lang="en-US" dirty="0">
            <a:solidFill>
              <a:schemeClr val="tx1"/>
            </a:solidFill>
          </a:endParaRPr>
        </a:p>
      </dgm:t>
    </dgm:pt>
    <dgm:pt modelId="{D8C44F92-6561-D342-BB23-8C54D3F629C1}" type="parTrans" cxnId="{C4E83545-7CEF-044D-A927-697E88F8D9EB}">
      <dgm:prSet/>
      <dgm:spPr/>
      <dgm:t>
        <a:bodyPr/>
        <a:lstStyle/>
        <a:p>
          <a:endParaRPr lang="en-US"/>
        </a:p>
      </dgm:t>
    </dgm:pt>
    <dgm:pt modelId="{AD40B09F-B282-E749-B715-CCBEF0D2161A}" type="sibTrans" cxnId="{C4E83545-7CEF-044D-A927-697E88F8D9EB}">
      <dgm:prSet/>
      <dgm:spPr/>
      <dgm:t>
        <a:bodyPr/>
        <a:lstStyle/>
        <a:p>
          <a:endParaRPr lang="en-US"/>
        </a:p>
      </dgm:t>
    </dgm:pt>
    <dgm:pt modelId="{3C238EB5-2ED6-6347-AF14-B0BD81279BBD}" type="pres">
      <dgm:prSet presAssocID="{549F5921-F2F1-A24D-8CCC-CDDE861AFF4F}" presName="Name0" presStyleCnt="0">
        <dgm:presLayoutVars>
          <dgm:dir/>
          <dgm:resizeHandles val="exact"/>
        </dgm:presLayoutVars>
      </dgm:prSet>
      <dgm:spPr/>
    </dgm:pt>
    <dgm:pt modelId="{E5E45603-2B39-9F4C-9A78-8633C9E94209}" type="pres">
      <dgm:prSet presAssocID="{B2C3E0DF-EA7F-0E4D-8B3F-889AE5A880AB}" presName="node" presStyleLbl="node1" presStyleIdx="0" presStyleCnt="3">
        <dgm:presLayoutVars>
          <dgm:bulletEnabled val="1"/>
        </dgm:presLayoutVars>
      </dgm:prSet>
      <dgm:spPr/>
      <dgm:t>
        <a:bodyPr/>
        <a:lstStyle/>
        <a:p>
          <a:endParaRPr lang="en-US"/>
        </a:p>
      </dgm:t>
    </dgm:pt>
    <dgm:pt modelId="{A73B6C8B-734E-9941-A1B2-AC5DB2B86F78}" type="pres">
      <dgm:prSet presAssocID="{770B8CA9-925A-4149-A06C-77DB70DFA312}" presName="sibTrans" presStyleLbl="sibTrans2D1" presStyleIdx="0" presStyleCnt="2"/>
      <dgm:spPr/>
      <dgm:t>
        <a:bodyPr/>
        <a:lstStyle/>
        <a:p>
          <a:endParaRPr lang="en-US"/>
        </a:p>
      </dgm:t>
    </dgm:pt>
    <dgm:pt modelId="{C2DE03F4-6371-A945-860C-825C989B16A7}" type="pres">
      <dgm:prSet presAssocID="{770B8CA9-925A-4149-A06C-77DB70DFA312}" presName="connectorText" presStyleLbl="sibTrans2D1" presStyleIdx="0" presStyleCnt="2"/>
      <dgm:spPr/>
      <dgm:t>
        <a:bodyPr/>
        <a:lstStyle/>
        <a:p>
          <a:endParaRPr lang="en-US"/>
        </a:p>
      </dgm:t>
    </dgm:pt>
    <dgm:pt modelId="{B7738E8C-8A9D-8948-9F53-E85FBED6FB69}" type="pres">
      <dgm:prSet presAssocID="{812E2E65-F65B-9142-A835-E7B199B9EFEC}" presName="node" presStyleLbl="node1" presStyleIdx="1" presStyleCnt="3">
        <dgm:presLayoutVars>
          <dgm:bulletEnabled val="1"/>
        </dgm:presLayoutVars>
      </dgm:prSet>
      <dgm:spPr/>
      <dgm:t>
        <a:bodyPr/>
        <a:lstStyle/>
        <a:p>
          <a:endParaRPr lang="en-US"/>
        </a:p>
      </dgm:t>
    </dgm:pt>
    <dgm:pt modelId="{BC072372-22EC-D849-951A-FA2D8A006D8C}" type="pres">
      <dgm:prSet presAssocID="{5E1E8C42-0362-D341-A279-0E6A7D79A9A4}" presName="sibTrans" presStyleLbl="sibTrans2D1" presStyleIdx="1" presStyleCnt="2"/>
      <dgm:spPr/>
      <dgm:t>
        <a:bodyPr/>
        <a:lstStyle/>
        <a:p>
          <a:endParaRPr lang="en-US"/>
        </a:p>
      </dgm:t>
    </dgm:pt>
    <dgm:pt modelId="{D09D82B6-1690-A84E-804A-D649C9B1B8CB}" type="pres">
      <dgm:prSet presAssocID="{5E1E8C42-0362-D341-A279-0E6A7D79A9A4}" presName="connectorText" presStyleLbl="sibTrans2D1" presStyleIdx="1" presStyleCnt="2"/>
      <dgm:spPr/>
      <dgm:t>
        <a:bodyPr/>
        <a:lstStyle/>
        <a:p>
          <a:endParaRPr lang="en-US"/>
        </a:p>
      </dgm:t>
    </dgm:pt>
    <dgm:pt modelId="{EECBD181-7FFB-1440-BF0D-DEDFA02D1DF3}" type="pres">
      <dgm:prSet presAssocID="{9C1D8F7C-83C4-9248-864E-F22135081167}" presName="node" presStyleLbl="node1" presStyleIdx="2" presStyleCnt="3">
        <dgm:presLayoutVars>
          <dgm:bulletEnabled val="1"/>
        </dgm:presLayoutVars>
      </dgm:prSet>
      <dgm:spPr/>
      <dgm:t>
        <a:bodyPr/>
        <a:lstStyle/>
        <a:p>
          <a:endParaRPr lang="en-US"/>
        </a:p>
      </dgm:t>
    </dgm:pt>
  </dgm:ptLst>
  <dgm:cxnLst>
    <dgm:cxn modelId="{7CB6BED5-95DF-F84C-A6D0-FDCAF4FB89CD}" type="presOf" srcId="{9C1D8F7C-83C4-9248-864E-F22135081167}" destId="{EECBD181-7FFB-1440-BF0D-DEDFA02D1DF3}" srcOrd="0" destOrd="0" presId="urn:microsoft.com/office/officeart/2005/8/layout/process1"/>
    <dgm:cxn modelId="{89B34710-13D7-B84B-B886-B09777F8BA47}" srcId="{549F5921-F2F1-A24D-8CCC-CDDE861AFF4F}" destId="{B2C3E0DF-EA7F-0E4D-8B3F-889AE5A880AB}" srcOrd="0" destOrd="0" parTransId="{87D821DC-BC2A-344B-B1CA-C405AD149159}" sibTransId="{770B8CA9-925A-4149-A06C-77DB70DFA312}"/>
    <dgm:cxn modelId="{5AAFC888-B6EC-EC4A-A95E-F55E30BF578B}" type="presOf" srcId="{B2C3E0DF-EA7F-0E4D-8B3F-889AE5A880AB}" destId="{E5E45603-2B39-9F4C-9A78-8633C9E94209}" srcOrd="0" destOrd="0" presId="urn:microsoft.com/office/officeart/2005/8/layout/process1"/>
    <dgm:cxn modelId="{0DFD8624-18BC-264A-88DF-1F40F6FF0A82}" type="presOf" srcId="{549F5921-F2F1-A24D-8CCC-CDDE861AFF4F}" destId="{3C238EB5-2ED6-6347-AF14-B0BD81279BBD}" srcOrd="0" destOrd="0" presId="urn:microsoft.com/office/officeart/2005/8/layout/process1"/>
    <dgm:cxn modelId="{00E16B16-625A-C94E-8F75-A2D3A855606C}" type="presOf" srcId="{770B8CA9-925A-4149-A06C-77DB70DFA312}" destId="{A73B6C8B-734E-9941-A1B2-AC5DB2B86F78}" srcOrd="0" destOrd="0" presId="urn:microsoft.com/office/officeart/2005/8/layout/process1"/>
    <dgm:cxn modelId="{9EAA78BD-FCB2-0043-8CC3-F040C067F32F}" type="presOf" srcId="{770B8CA9-925A-4149-A06C-77DB70DFA312}" destId="{C2DE03F4-6371-A945-860C-825C989B16A7}" srcOrd="1" destOrd="0" presId="urn:microsoft.com/office/officeart/2005/8/layout/process1"/>
    <dgm:cxn modelId="{C4E83545-7CEF-044D-A927-697E88F8D9EB}" srcId="{549F5921-F2F1-A24D-8CCC-CDDE861AFF4F}" destId="{9C1D8F7C-83C4-9248-864E-F22135081167}" srcOrd="2" destOrd="0" parTransId="{D8C44F92-6561-D342-BB23-8C54D3F629C1}" sibTransId="{AD40B09F-B282-E749-B715-CCBEF0D2161A}"/>
    <dgm:cxn modelId="{25685417-DAF5-5442-BBA6-E8EE97A17380}" type="presOf" srcId="{5E1E8C42-0362-D341-A279-0E6A7D79A9A4}" destId="{D09D82B6-1690-A84E-804A-D649C9B1B8CB}" srcOrd="1" destOrd="0" presId="urn:microsoft.com/office/officeart/2005/8/layout/process1"/>
    <dgm:cxn modelId="{22D3E241-91E8-9D45-9C59-6BCC1509BCB2}" type="presOf" srcId="{5E1E8C42-0362-D341-A279-0E6A7D79A9A4}" destId="{BC072372-22EC-D849-951A-FA2D8A006D8C}" srcOrd="0" destOrd="0" presId="urn:microsoft.com/office/officeart/2005/8/layout/process1"/>
    <dgm:cxn modelId="{8479B875-F9EA-5E4B-ADBB-E0394740FFCC}" srcId="{549F5921-F2F1-A24D-8CCC-CDDE861AFF4F}" destId="{812E2E65-F65B-9142-A835-E7B199B9EFEC}" srcOrd="1" destOrd="0" parTransId="{BF190F11-8A5B-2346-9B8D-7F11683B57C8}" sibTransId="{5E1E8C42-0362-D341-A279-0E6A7D79A9A4}"/>
    <dgm:cxn modelId="{24C9241D-4B62-BC4F-BF31-84C65375C03A}" type="presOf" srcId="{812E2E65-F65B-9142-A835-E7B199B9EFEC}" destId="{B7738E8C-8A9D-8948-9F53-E85FBED6FB69}" srcOrd="0" destOrd="0" presId="urn:microsoft.com/office/officeart/2005/8/layout/process1"/>
    <dgm:cxn modelId="{B01ECDCE-E736-5E4C-931C-C10E2BC61187}" type="presParOf" srcId="{3C238EB5-2ED6-6347-AF14-B0BD81279BBD}" destId="{E5E45603-2B39-9F4C-9A78-8633C9E94209}" srcOrd="0" destOrd="0" presId="urn:microsoft.com/office/officeart/2005/8/layout/process1"/>
    <dgm:cxn modelId="{9963F284-393D-9440-802B-7341607ACFA5}" type="presParOf" srcId="{3C238EB5-2ED6-6347-AF14-B0BD81279BBD}" destId="{A73B6C8B-734E-9941-A1B2-AC5DB2B86F78}" srcOrd="1" destOrd="0" presId="urn:microsoft.com/office/officeart/2005/8/layout/process1"/>
    <dgm:cxn modelId="{810B6F20-83D0-8249-8990-FB086447EBB3}" type="presParOf" srcId="{A73B6C8B-734E-9941-A1B2-AC5DB2B86F78}" destId="{C2DE03F4-6371-A945-860C-825C989B16A7}" srcOrd="0" destOrd="0" presId="urn:microsoft.com/office/officeart/2005/8/layout/process1"/>
    <dgm:cxn modelId="{F5994A82-F118-D747-997E-46EF4541E466}" type="presParOf" srcId="{3C238EB5-2ED6-6347-AF14-B0BD81279BBD}" destId="{B7738E8C-8A9D-8948-9F53-E85FBED6FB69}" srcOrd="2" destOrd="0" presId="urn:microsoft.com/office/officeart/2005/8/layout/process1"/>
    <dgm:cxn modelId="{2A4D0AEB-3068-5E45-BF06-54284EE27B69}" type="presParOf" srcId="{3C238EB5-2ED6-6347-AF14-B0BD81279BBD}" destId="{BC072372-22EC-D849-951A-FA2D8A006D8C}" srcOrd="3" destOrd="0" presId="urn:microsoft.com/office/officeart/2005/8/layout/process1"/>
    <dgm:cxn modelId="{5E700D7F-E85C-7E44-9802-802083C15938}" type="presParOf" srcId="{BC072372-22EC-D849-951A-FA2D8A006D8C}" destId="{D09D82B6-1690-A84E-804A-D649C9B1B8CB}" srcOrd="0" destOrd="0" presId="urn:microsoft.com/office/officeart/2005/8/layout/process1"/>
    <dgm:cxn modelId="{FD539AE1-2B83-F64C-ADAC-1782427E0508}" type="presParOf" srcId="{3C238EB5-2ED6-6347-AF14-B0BD81279BBD}" destId="{EECBD181-7FFB-1440-BF0D-DEDFA02D1DF3}"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49F5921-F2F1-A24D-8CCC-CDDE861AFF4F}" type="doc">
      <dgm:prSet loTypeId="urn:microsoft.com/office/officeart/2005/8/layout/process1" loCatId="" qsTypeId="urn:microsoft.com/office/officeart/2005/8/quickstyle/simple4" qsCatId="simple" csTypeId="urn:microsoft.com/office/officeart/2005/8/colors/accent1_2" csCatId="accent1" phldr="1"/>
      <dgm:spPr/>
    </dgm:pt>
    <dgm:pt modelId="{B2C3E0DF-EA7F-0E4D-8B3F-889AE5A880AB}">
      <dgm:prSet phldrT="[Text]" custT="1"/>
      <dgm:spPr>
        <a:solidFill>
          <a:srgbClr val="9FD6F0"/>
        </a:solidFill>
      </dgm:spPr>
      <dgm:t>
        <a:bodyPr/>
        <a:lstStyle/>
        <a:p>
          <a:r>
            <a:rPr lang="en-US" sz="3200" dirty="0" smtClean="0">
              <a:solidFill>
                <a:schemeClr val="tx1"/>
              </a:solidFill>
            </a:rPr>
            <a:t>Problem Occurs</a:t>
          </a:r>
          <a:endParaRPr lang="en-US" sz="3200" dirty="0">
            <a:solidFill>
              <a:schemeClr val="tx1"/>
            </a:solidFill>
          </a:endParaRPr>
        </a:p>
      </dgm:t>
    </dgm:pt>
    <dgm:pt modelId="{87D821DC-BC2A-344B-B1CA-C405AD149159}" type="parTrans" cxnId="{89B34710-13D7-B84B-B886-B09777F8BA47}">
      <dgm:prSet/>
      <dgm:spPr/>
      <dgm:t>
        <a:bodyPr/>
        <a:lstStyle/>
        <a:p>
          <a:endParaRPr lang="en-US"/>
        </a:p>
      </dgm:t>
    </dgm:pt>
    <dgm:pt modelId="{770B8CA9-925A-4149-A06C-77DB70DFA312}" type="sibTrans" cxnId="{89B34710-13D7-B84B-B886-B09777F8BA47}">
      <dgm:prSet/>
      <dgm:spPr>
        <a:solidFill>
          <a:schemeClr val="tx1"/>
        </a:solidFill>
      </dgm:spPr>
      <dgm:t>
        <a:bodyPr/>
        <a:lstStyle/>
        <a:p>
          <a:endParaRPr lang="en-US"/>
        </a:p>
      </dgm:t>
    </dgm:pt>
    <dgm:pt modelId="{812E2E65-F65B-9142-A835-E7B199B9EFEC}">
      <dgm:prSet phldrT="[Text]" custT="1"/>
      <dgm:spPr>
        <a:solidFill>
          <a:srgbClr val="38BCAE"/>
        </a:solidFill>
      </dgm:spPr>
      <dgm:t>
        <a:bodyPr/>
        <a:lstStyle/>
        <a:p>
          <a:r>
            <a:rPr lang="en-US" sz="3200" dirty="0" smtClean="0">
              <a:solidFill>
                <a:schemeClr val="tx1"/>
              </a:solidFill>
            </a:rPr>
            <a:t>Select Problem in Problems View</a:t>
          </a:r>
          <a:endParaRPr lang="en-US" sz="3200" dirty="0">
            <a:solidFill>
              <a:schemeClr val="tx1"/>
            </a:solidFill>
          </a:endParaRPr>
        </a:p>
      </dgm:t>
    </dgm:pt>
    <dgm:pt modelId="{BF190F11-8A5B-2346-9B8D-7F11683B57C8}" type="parTrans" cxnId="{8479B875-F9EA-5E4B-ADBB-E0394740FFCC}">
      <dgm:prSet/>
      <dgm:spPr/>
      <dgm:t>
        <a:bodyPr/>
        <a:lstStyle/>
        <a:p>
          <a:endParaRPr lang="en-US"/>
        </a:p>
      </dgm:t>
    </dgm:pt>
    <dgm:pt modelId="{5E1E8C42-0362-D341-A279-0E6A7D79A9A4}" type="sibTrans" cxnId="{8479B875-F9EA-5E4B-ADBB-E0394740FFCC}">
      <dgm:prSet/>
      <dgm:spPr>
        <a:solidFill>
          <a:schemeClr val="tx1"/>
        </a:solidFill>
      </dgm:spPr>
      <dgm:t>
        <a:bodyPr/>
        <a:lstStyle/>
        <a:p>
          <a:endParaRPr lang="en-US"/>
        </a:p>
      </dgm:t>
    </dgm:pt>
    <dgm:pt modelId="{9C1D8F7C-83C4-9248-864E-F22135081167}">
      <dgm:prSet phldrT="[Text]" custT="1"/>
      <dgm:spPr>
        <a:solidFill>
          <a:srgbClr val="0098A7"/>
        </a:solidFill>
      </dgm:spPr>
      <dgm:t>
        <a:bodyPr/>
        <a:lstStyle/>
        <a:p>
          <a:r>
            <a:rPr lang="en-US" sz="3200" dirty="0" err="1" smtClean="0">
              <a:solidFill>
                <a:schemeClr val="tx1"/>
              </a:solidFill>
            </a:rPr>
            <a:t>JavaTutor</a:t>
          </a:r>
          <a:endParaRPr lang="en-US" sz="3200" dirty="0" smtClean="0">
            <a:solidFill>
              <a:schemeClr val="tx1"/>
            </a:solidFill>
          </a:endParaRPr>
        </a:p>
        <a:p>
          <a:r>
            <a:rPr lang="en-US" sz="3200" dirty="0" smtClean="0">
              <a:solidFill>
                <a:schemeClr val="tx1"/>
              </a:solidFill>
            </a:rPr>
            <a:t>Message Appears</a:t>
          </a:r>
          <a:endParaRPr lang="en-US" sz="3200" dirty="0">
            <a:solidFill>
              <a:schemeClr val="tx1"/>
            </a:solidFill>
          </a:endParaRPr>
        </a:p>
      </dgm:t>
    </dgm:pt>
    <dgm:pt modelId="{D8C44F92-6561-D342-BB23-8C54D3F629C1}" type="parTrans" cxnId="{C4E83545-7CEF-044D-A927-697E88F8D9EB}">
      <dgm:prSet/>
      <dgm:spPr/>
      <dgm:t>
        <a:bodyPr/>
        <a:lstStyle/>
        <a:p>
          <a:endParaRPr lang="en-US"/>
        </a:p>
      </dgm:t>
    </dgm:pt>
    <dgm:pt modelId="{AD40B09F-B282-E749-B715-CCBEF0D2161A}" type="sibTrans" cxnId="{C4E83545-7CEF-044D-A927-697E88F8D9EB}">
      <dgm:prSet/>
      <dgm:spPr/>
      <dgm:t>
        <a:bodyPr/>
        <a:lstStyle/>
        <a:p>
          <a:endParaRPr lang="en-US"/>
        </a:p>
      </dgm:t>
    </dgm:pt>
    <dgm:pt modelId="{3C238EB5-2ED6-6347-AF14-B0BD81279BBD}" type="pres">
      <dgm:prSet presAssocID="{549F5921-F2F1-A24D-8CCC-CDDE861AFF4F}" presName="Name0" presStyleCnt="0">
        <dgm:presLayoutVars>
          <dgm:dir/>
          <dgm:resizeHandles val="exact"/>
        </dgm:presLayoutVars>
      </dgm:prSet>
      <dgm:spPr/>
    </dgm:pt>
    <dgm:pt modelId="{E5E45603-2B39-9F4C-9A78-8633C9E94209}" type="pres">
      <dgm:prSet presAssocID="{B2C3E0DF-EA7F-0E4D-8B3F-889AE5A880AB}" presName="node" presStyleLbl="node1" presStyleIdx="0" presStyleCnt="3">
        <dgm:presLayoutVars>
          <dgm:bulletEnabled val="1"/>
        </dgm:presLayoutVars>
      </dgm:prSet>
      <dgm:spPr/>
      <dgm:t>
        <a:bodyPr/>
        <a:lstStyle/>
        <a:p>
          <a:endParaRPr lang="en-US"/>
        </a:p>
      </dgm:t>
    </dgm:pt>
    <dgm:pt modelId="{A73B6C8B-734E-9941-A1B2-AC5DB2B86F78}" type="pres">
      <dgm:prSet presAssocID="{770B8CA9-925A-4149-A06C-77DB70DFA312}" presName="sibTrans" presStyleLbl="sibTrans2D1" presStyleIdx="0" presStyleCnt="2"/>
      <dgm:spPr/>
      <dgm:t>
        <a:bodyPr/>
        <a:lstStyle/>
        <a:p>
          <a:endParaRPr lang="en-US"/>
        </a:p>
      </dgm:t>
    </dgm:pt>
    <dgm:pt modelId="{C2DE03F4-6371-A945-860C-825C989B16A7}" type="pres">
      <dgm:prSet presAssocID="{770B8CA9-925A-4149-A06C-77DB70DFA312}" presName="connectorText" presStyleLbl="sibTrans2D1" presStyleIdx="0" presStyleCnt="2"/>
      <dgm:spPr/>
      <dgm:t>
        <a:bodyPr/>
        <a:lstStyle/>
        <a:p>
          <a:endParaRPr lang="en-US"/>
        </a:p>
      </dgm:t>
    </dgm:pt>
    <dgm:pt modelId="{B7738E8C-8A9D-8948-9F53-E85FBED6FB69}" type="pres">
      <dgm:prSet presAssocID="{812E2E65-F65B-9142-A835-E7B199B9EFEC}" presName="node" presStyleLbl="node1" presStyleIdx="1" presStyleCnt="3">
        <dgm:presLayoutVars>
          <dgm:bulletEnabled val="1"/>
        </dgm:presLayoutVars>
      </dgm:prSet>
      <dgm:spPr/>
      <dgm:t>
        <a:bodyPr/>
        <a:lstStyle/>
        <a:p>
          <a:endParaRPr lang="en-US"/>
        </a:p>
      </dgm:t>
    </dgm:pt>
    <dgm:pt modelId="{BC072372-22EC-D849-951A-FA2D8A006D8C}" type="pres">
      <dgm:prSet presAssocID="{5E1E8C42-0362-D341-A279-0E6A7D79A9A4}" presName="sibTrans" presStyleLbl="sibTrans2D1" presStyleIdx="1" presStyleCnt="2"/>
      <dgm:spPr/>
      <dgm:t>
        <a:bodyPr/>
        <a:lstStyle/>
        <a:p>
          <a:endParaRPr lang="en-US"/>
        </a:p>
      </dgm:t>
    </dgm:pt>
    <dgm:pt modelId="{D09D82B6-1690-A84E-804A-D649C9B1B8CB}" type="pres">
      <dgm:prSet presAssocID="{5E1E8C42-0362-D341-A279-0E6A7D79A9A4}" presName="connectorText" presStyleLbl="sibTrans2D1" presStyleIdx="1" presStyleCnt="2"/>
      <dgm:spPr/>
      <dgm:t>
        <a:bodyPr/>
        <a:lstStyle/>
        <a:p>
          <a:endParaRPr lang="en-US"/>
        </a:p>
      </dgm:t>
    </dgm:pt>
    <dgm:pt modelId="{EECBD181-7FFB-1440-BF0D-DEDFA02D1DF3}" type="pres">
      <dgm:prSet presAssocID="{9C1D8F7C-83C4-9248-864E-F22135081167}" presName="node" presStyleLbl="node1" presStyleIdx="2" presStyleCnt="3">
        <dgm:presLayoutVars>
          <dgm:bulletEnabled val="1"/>
        </dgm:presLayoutVars>
      </dgm:prSet>
      <dgm:spPr/>
      <dgm:t>
        <a:bodyPr/>
        <a:lstStyle/>
        <a:p>
          <a:endParaRPr lang="en-US"/>
        </a:p>
      </dgm:t>
    </dgm:pt>
  </dgm:ptLst>
  <dgm:cxnLst>
    <dgm:cxn modelId="{89B34710-13D7-B84B-B886-B09777F8BA47}" srcId="{549F5921-F2F1-A24D-8CCC-CDDE861AFF4F}" destId="{B2C3E0DF-EA7F-0E4D-8B3F-889AE5A880AB}" srcOrd="0" destOrd="0" parTransId="{87D821DC-BC2A-344B-B1CA-C405AD149159}" sibTransId="{770B8CA9-925A-4149-A06C-77DB70DFA312}"/>
    <dgm:cxn modelId="{C4E83545-7CEF-044D-A927-697E88F8D9EB}" srcId="{549F5921-F2F1-A24D-8CCC-CDDE861AFF4F}" destId="{9C1D8F7C-83C4-9248-864E-F22135081167}" srcOrd="2" destOrd="0" parTransId="{D8C44F92-6561-D342-BB23-8C54D3F629C1}" sibTransId="{AD40B09F-B282-E749-B715-CCBEF0D2161A}"/>
    <dgm:cxn modelId="{42040363-829A-7B44-B2C6-FB18368F2605}" type="presOf" srcId="{549F5921-F2F1-A24D-8CCC-CDDE861AFF4F}" destId="{3C238EB5-2ED6-6347-AF14-B0BD81279BBD}" srcOrd="0" destOrd="0" presId="urn:microsoft.com/office/officeart/2005/8/layout/process1"/>
    <dgm:cxn modelId="{425062D0-C56B-3747-B305-1C6B6B7F8491}" type="presOf" srcId="{9C1D8F7C-83C4-9248-864E-F22135081167}" destId="{EECBD181-7FFB-1440-BF0D-DEDFA02D1DF3}" srcOrd="0" destOrd="0" presId="urn:microsoft.com/office/officeart/2005/8/layout/process1"/>
    <dgm:cxn modelId="{431B81EC-E22D-FE4D-8285-BC4E1FF7F4C1}" type="presOf" srcId="{770B8CA9-925A-4149-A06C-77DB70DFA312}" destId="{C2DE03F4-6371-A945-860C-825C989B16A7}" srcOrd="1" destOrd="0" presId="urn:microsoft.com/office/officeart/2005/8/layout/process1"/>
    <dgm:cxn modelId="{940BFA78-18C4-4749-A784-D802B51CCCD1}" type="presOf" srcId="{5E1E8C42-0362-D341-A279-0E6A7D79A9A4}" destId="{D09D82B6-1690-A84E-804A-D649C9B1B8CB}" srcOrd="1" destOrd="0" presId="urn:microsoft.com/office/officeart/2005/8/layout/process1"/>
    <dgm:cxn modelId="{7855AE0B-D0F4-164E-A165-82E9710D7904}" type="presOf" srcId="{812E2E65-F65B-9142-A835-E7B199B9EFEC}" destId="{B7738E8C-8A9D-8948-9F53-E85FBED6FB69}" srcOrd="0" destOrd="0" presId="urn:microsoft.com/office/officeart/2005/8/layout/process1"/>
    <dgm:cxn modelId="{DB6DB5D0-E817-A443-B0D4-33645B588269}" type="presOf" srcId="{5E1E8C42-0362-D341-A279-0E6A7D79A9A4}" destId="{BC072372-22EC-D849-951A-FA2D8A006D8C}" srcOrd="0" destOrd="0" presId="urn:microsoft.com/office/officeart/2005/8/layout/process1"/>
    <dgm:cxn modelId="{AE57927E-2E56-3141-8541-475AE8490735}" type="presOf" srcId="{770B8CA9-925A-4149-A06C-77DB70DFA312}" destId="{A73B6C8B-734E-9941-A1B2-AC5DB2B86F78}" srcOrd="0" destOrd="0" presId="urn:microsoft.com/office/officeart/2005/8/layout/process1"/>
    <dgm:cxn modelId="{8479B875-F9EA-5E4B-ADBB-E0394740FFCC}" srcId="{549F5921-F2F1-A24D-8CCC-CDDE861AFF4F}" destId="{812E2E65-F65B-9142-A835-E7B199B9EFEC}" srcOrd="1" destOrd="0" parTransId="{BF190F11-8A5B-2346-9B8D-7F11683B57C8}" sibTransId="{5E1E8C42-0362-D341-A279-0E6A7D79A9A4}"/>
    <dgm:cxn modelId="{D4259728-D7B3-D54C-8925-9CDB93D3A203}" type="presOf" srcId="{B2C3E0DF-EA7F-0E4D-8B3F-889AE5A880AB}" destId="{E5E45603-2B39-9F4C-9A78-8633C9E94209}" srcOrd="0" destOrd="0" presId="urn:microsoft.com/office/officeart/2005/8/layout/process1"/>
    <dgm:cxn modelId="{300052FE-DD8F-9A4E-B5A4-34500B59BD13}" type="presParOf" srcId="{3C238EB5-2ED6-6347-AF14-B0BD81279BBD}" destId="{E5E45603-2B39-9F4C-9A78-8633C9E94209}" srcOrd="0" destOrd="0" presId="urn:microsoft.com/office/officeart/2005/8/layout/process1"/>
    <dgm:cxn modelId="{88C205D9-2319-5C46-BEDA-CEBCB89E4596}" type="presParOf" srcId="{3C238EB5-2ED6-6347-AF14-B0BD81279BBD}" destId="{A73B6C8B-734E-9941-A1B2-AC5DB2B86F78}" srcOrd="1" destOrd="0" presId="urn:microsoft.com/office/officeart/2005/8/layout/process1"/>
    <dgm:cxn modelId="{3CDE71E9-6E59-5641-88E5-0C8596C7214A}" type="presParOf" srcId="{A73B6C8B-734E-9941-A1B2-AC5DB2B86F78}" destId="{C2DE03F4-6371-A945-860C-825C989B16A7}" srcOrd="0" destOrd="0" presId="urn:microsoft.com/office/officeart/2005/8/layout/process1"/>
    <dgm:cxn modelId="{3248DFCB-6FEB-2E40-B52B-1DC02ABF74E9}" type="presParOf" srcId="{3C238EB5-2ED6-6347-AF14-B0BD81279BBD}" destId="{B7738E8C-8A9D-8948-9F53-E85FBED6FB69}" srcOrd="2" destOrd="0" presId="urn:microsoft.com/office/officeart/2005/8/layout/process1"/>
    <dgm:cxn modelId="{F51697BE-E63A-444F-AA8F-929C7C10E204}" type="presParOf" srcId="{3C238EB5-2ED6-6347-AF14-B0BD81279BBD}" destId="{BC072372-22EC-D849-951A-FA2D8A006D8C}" srcOrd="3" destOrd="0" presId="urn:microsoft.com/office/officeart/2005/8/layout/process1"/>
    <dgm:cxn modelId="{90FAADA5-A020-454A-8942-B2756415E205}" type="presParOf" srcId="{BC072372-22EC-D849-951A-FA2D8A006D8C}" destId="{D09D82B6-1690-A84E-804A-D649C9B1B8CB}" srcOrd="0" destOrd="0" presId="urn:microsoft.com/office/officeart/2005/8/layout/process1"/>
    <dgm:cxn modelId="{9882337D-1143-3342-8227-244B9453308C}" type="presParOf" srcId="{3C238EB5-2ED6-6347-AF14-B0BD81279BBD}" destId="{EECBD181-7FFB-1440-BF0D-DEDFA02D1DF3}"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E45603-2B39-9F4C-9A78-8633C9E94209}">
      <dsp:nvSpPr>
        <dsp:cNvPr id="0" name=""/>
        <dsp:cNvSpPr/>
      </dsp:nvSpPr>
      <dsp:spPr>
        <a:xfrm>
          <a:off x="7183" y="771687"/>
          <a:ext cx="2146931" cy="1288158"/>
        </a:xfrm>
        <a:prstGeom prst="roundRect">
          <a:avLst>
            <a:gd name="adj" fmla="val 10000"/>
          </a:avLst>
        </a:prstGeom>
        <a:solidFill>
          <a:srgbClr val="BBE966"/>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smtClean="0">
              <a:solidFill>
                <a:schemeClr val="tx1"/>
              </a:solidFill>
            </a:rPr>
            <a:t>Programming exercises</a:t>
          </a:r>
          <a:endParaRPr lang="en-US" sz="2600" kern="1200" dirty="0">
            <a:solidFill>
              <a:schemeClr val="tx1"/>
            </a:solidFill>
          </a:endParaRPr>
        </a:p>
      </dsp:txBody>
      <dsp:txXfrm>
        <a:off x="44912" y="809416"/>
        <a:ext cx="2071473" cy="1212700"/>
      </dsp:txXfrm>
    </dsp:sp>
    <dsp:sp modelId="{A73B6C8B-734E-9941-A1B2-AC5DB2B86F78}">
      <dsp:nvSpPr>
        <dsp:cNvPr id="0" name=""/>
        <dsp:cNvSpPr/>
      </dsp:nvSpPr>
      <dsp:spPr>
        <a:xfrm>
          <a:off x="2368807" y="1149547"/>
          <a:ext cx="455149" cy="532438"/>
        </a:xfrm>
        <a:prstGeom prst="rightArrow">
          <a:avLst>
            <a:gd name="adj1" fmla="val 60000"/>
            <a:gd name="adj2" fmla="val 50000"/>
          </a:avLst>
        </a:prstGeom>
        <a:solidFill>
          <a:schemeClr val="bg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933450">
            <a:lnSpc>
              <a:spcPct val="90000"/>
            </a:lnSpc>
            <a:spcBef>
              <a:spcPct val="0"/>
            </a:spcBef>
            <a:spcAft>
              <a:spcPct val="35000"/>
            </a:spcAft>
          </a:pPr>
          <a:endParaRPr lang="en-US" sz="2100" kern="1200"/>
        </a:p>
      </dsp:txBody>
      <dsp:txXfrm>
        <a:off x="2368807" y="1256035"/>
        <a:ext cx="318604" cy="319462"/>
      </dsp:txXfrm>
    </dsp:sp>
    <dsp:sp modelId="{B7738E8C-8A9D-8948-9F53-E85FBED6FB69}">
      <dsp:nvSpPr>
        <dsp:cNvPr id="0" name=""/>
        <dsp:cNvSpPr/>
      </dsp:nvSpPr>
      <dsp:spPr>
        <a:xfrm>
          <a:off x="3012886" y="771687"/>
          <a:ext cx="2146931" cy="1288158"/>
        </a:xfrm>
        <a:prstGeom prst="roundRect">
          <a:avLst>
            <a:gd name="adj" fmla="val 10000"/>
          </a:avLst>
        </a:prstGeom>
        <a:solidFill>
          <a:srgbClr val="38BCAE"/>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smtClean="0">
              <a:solidFill>
                <a:schemeClr val="tx1"/>
              </a:solidFill>
            </a:rPr>
            <a:t>Error Dictionary</a:t>
          </a:r>
          <a:endParaRPr lang="en-US" sz="2600" kern="1200" dirty="0">
            <a:solidFill>
              <a:schemeClr val="tx1"/>
            </a:solidFill>
          </a:endParaRPr>
        </a:p>
      </dsp:txBody>
      <dsp:txXfrm>
        <a:off x="3050615" y="809416"/>
        <a:ext cx="2071473" cy="1212700"/>
      </dsp:txXfrm>
    </dsp:sp>
    <dsp:sp modelId="{BC072372-22EC-D849-951A-FA2D8A006D8C}">
      <dsp:nvSpPr>
        <dsp:cNvPr id="0" name=""/>
        <dsp:cNvSpPr/>
      </dsp:nvSpPr>
      <dsp:spPr>
        <a:xfrm>
          <a:off x="5374510" y="1149547"/>
          <a:ext cx="455149" cy="532438"/>
        </a:xfrm>
        <a:prstGeom prst="rightArrow">
          <a:avLst>
            <a:gd name="adj1" fmla="val 60000"/>
            <a:gd name="adj2" fmla="val 50000"/>
          </a:avLst>
        </a:prstGeom>
        <a:solidFill>
          <a:schemeClr val="bg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933450">
            <a:lnSpc>
              <a:spcPct val="90000"/>
            </a:lnSpc>
            <a:spcBef>
              <a:spcPct val="0"/>
            </a:spcBef>
            <a:spcAft>
              <a:spcPct val="35000"/>
            </a:spcAft>
          </a:pPr>
          <a:endParaRPr lang="en-US" sz="2100" kern="1200"/>
        </a:p>
      </dsp:txBody>
      <dsp:txXfrm>
        <a:off x="5374510" y="1256035"/>
        <a:ext cx="318604" cy="319462"/>
      </dsp:txXfrm>
    </dsp:sp>
    <dsp:sp modelId="{EECBD181-7FFB-1440-BF0D-DEDFA02D1DF3}">
      <dsp:nvSpPr>
        <dsp:cNvPr id="0" name=""/>
        <dsp:cNvSpPr/>
      </dsp:nvSpPr>
      <dsp:spPr>
        <a:xfrm>
          <a:off x="6018589" y="771687"/>
          <a:ext cx="2146931" cy="1288158"/>
        </a:xfrm>
        <a:prstGeom prst="roundRect">
          <a:avLst>
            <a:gd name="adj" fmla="val 10000"/>
          </a:avLst>
        </a:prstGeom>
        <a:solidFill>
          <a:srgbClr val="006972"/>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smtClean="0">
              <a:solidFill>
                <a:schemeClr val="tx1"/>
              </a:solidFill>
            </a:rPr>
            <a:t>Novice Helper Plugin</a:t>
          </a:r>
          <a:endParaRPr lang="en-US" sz="2600" kern="1200" dirty="0">
            <a:solidFill>
              <a:schemeClr val="tx1"/>
            </a:solidFill>
          </a:endParaRPr>
        </a:p>
      </dsp:txBody>
      <dsp:txXfrm>
        <a:off x="6056318" y="809416"/>
        <a:ext cx="2071473" cy="12127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E45603-2B39-9F4C-9A78-8633C9E94209}">
      <dsp:nvSpPr>
        <dsp:cNvPr id="0" name=""/>
        <dsp:cNvSpPr/>
      </dsp:nvSpPr>
      <dsp:spPr>
        <a:xfrm>
          <a:off x="7183" y="771687"/>
          <a:ext cx="2146931" cy="1288158"/>
        </a:xfrm>
        <a:prstGeom prst="roundRect">
          <a:avLst>
            <a:gd name="adj" fmla="val 10000"/>
          </a:avLst>
        </a:prstGeom>
        <a:solidFill>
          <a:srgbClr val="BBE966"/>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solidFill>
                <a:schemeClr val="tx1"/>
              </a:solidFill>
            </a:rPr>
            <a:t>Problem Occurs</a:t>
          </a:r>
          <a:endParaRPr lang="en-US" sz="2400" kern="1200" dirty="0">
            <a:solidFill>
              <a:schemeClr val="tx1"/>
            </a:solidFill>
          </a:endParaRPr>
        </a:p>
      </dsp:txBody>
      <dsp:txXfrm>
        <a:off x="44912" y="809416"/>
        <a:ext cx="2071473" cy="1212700"/>
      </dsp:txXfrm>
    </dsp:sp>
    <dsp:sp modelId="{A73B6C8B-734E-9941-A1B2-AC5DB2B86F78}">
      <dsp:nvSpPr>
        <dsp:cNvPr id="0" name=""/>
        <dsp:cNvSpPr/>
      </dsp:nvSpPr>
      <dsp:spPr>
        <a:xfrm>
          <a:off x="2368807" y="1149547"/>
          <a:ext cx="455149" cy="532438"/>
        </a:xfrm>
        <a:prstGeom prst="rightArrow">
          <a:avLst>
            <a:gd name="adj1" fmla="val 60000"/>
            <a:gd name="adj2" fmla="val 50000"/>
          </a:avLst>
        </a:prstGeom>
        <a:solidFill>
          <a:schemeClr val="bg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en-US" sz="1900" kern="1200"/>
        </a:p>
      </dsp:txBody>
      <dsp:txXfrm>
        <a:off x="2368807" y="1256035"/>
        <a:ext cx="318604" cy="319462"/>
      </dsp:txXfrm>
    </dsp:sp>
    <dsp:sp modelId="{B7738E8C-8A9D-8948-9F53-E85FBED6FB69}">
      <dsp:nvSpPr>
        <dsp:cNvPr id="0" name=""/>
        <dsp:cNvSpPr/>
      </dsp:nvSpPr>
      <dsp:spPr>
        <a:xfrm>
          <a:off x="3012886" y="771687"/>
          <a:ext cx="2146931" cy="1288158"/>
        </a:xfrm>
        <a:prstGeom prst="roundRect">
          <a:avLst>
            <a:gd name="adj" fmla="val 10000"/>
          </a:avLst>
        </a:prstGeom>
        <a:solidFill>
          <a:srgbClr val="38BCAE"/>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solidFill>
                <a:schemeClr val="tx1"/>
              </a:solidFill>
            </a:rPr>
            <a:t>Select Problem in Problems View</a:t>
          </a:r>
          <a:endParaRPr lang="en-US" sz="2400" kern="1200" dirty="0">
            <a:solidFill>
              <a:schemeClr val="tx1"/>
            </a:solidFill>
          </a:endParaRPr>
        </a:p>
      </dsp:txBody>
      <dsp:txXfrm>
        <a:off x="3050615" y="809416"/>
        <a:ext cx="2071473" cy="1212700"/>
      </dsp:txXfrm>
    </dsp:sp>
    <dsp:sp modelId="{BC072372-22EC-D849-951A-FA2D8A006D8C}">
      <dsp:nvSpPr>
        <dsp:cNvPr id="0" name=""/>
        <dsp:cNvSpPr/>
      </dsp:nvSpPr>
      <dsp:spPr>
        <a:xfrm>
          <a:off x="5374510" y="1149547"/>
          <a:ext cx="455149" cy="532438"/>
        </a:xfrm>
        <a:prstGeom prst="rightArrow">
          <a:avLst>
            <a:gd name="adj1" fmla="val 60000"/>
            <a:gd name="adj2" fmla="val 50000"/>
          </a:avLst>
        </a:prstGeom>
        <a:solidFill>
          <a:schemeClr val="bg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endParaRPr lang="en-US" sz="1900" kern="1200"/>
        </a:p>
      </dsp:txBody>
      <dsp:txXfrm>
        <a:off x="5374510" y="1256035"/>
        <a:ext cx="318604" cy="319462"/>
      </dsp:txXfrm>
    </dsp:sp>
    <dsp:sp modelId="{EECBD181-7FFB-1440-BF0D-DEDFA02D1DF3}">
      <dsp:nvSpPr>
        <dsp:cNvPr id="0" name=""/>
        <dsp:cNvSpPr/>
      </dsp:nvSpPr>
      <dsp:spPr>
        <a:xfrm>
          <a:off x="6018589" y="771687"/>
          <a:ext cx="2146931" cy="1288158"/>
        </a:xfrm>
        <a:prstGeom prst="roundRect">
          <a:avLst>
            <a:gd name="adj" fmla="val 10000"/>
          </a:avLst>
        </a:prstGeom>
        <a:solidFill>
          <a:srgbClr val="006972"/>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solidFill>
                <a:schemeClr val="tx1"/>
              </a:solidFill>
            </a:rPr>
            <a:t>Novice Helper Message Appears</a:t>
          </a:r>
          <a:endParaRPr lang="en-US" sz="2400" kern="1200" dirty="0">
            <a:solidFill>
              <a:schemeClr val="tx1"/>
            </a:solidFill>
          </a:endParaRPr>
        </a:p>
      </dsp:txBody>
      <dsp:txXfrm>
        <a:off x="6056318" y="809416"/>
        <a:ext cx="2071473" cy="12127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E45603-2B39-9F4C-9A78-8633C9E94209}">
      <dsp:nvSpPr>
        <dsp:cNvPr id="0" name=""/>
        <dsp:cNvSpPr/>
      </dsp:nvSpPr>
      <dsp:spPr>
        <a:xfrm>
          <a:off x="8157" y="957928"/>
          <a:ext cx="2438191" cy="2217230"/>
        </a:xfrm>
        <a:prstGeom prst="roundRect">
          <a:avLst>
            <a:gd name="adj" fmla="val 10000"/>
          </a:avLst>
        </a:prstGeom>
        <a:solidFill>
          <a:srgbClr val="9FD6F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sz="3200" kern="1200" dirty="0" smtClean="0">
              <a:solidFill>
                <a:schemeClr val="tx1"/>
              </a:solidFill>
            </a:rPr>
            <a:t>Problem Occurs</a:t>
          </a:r>
          <a:endParaRPr lang="en-US" sz="3200" kern="1200" dirty="0">
            <a:solidFill>
              <a:schemeClr val="tx1"/>
            </a:solidFill>
          </a:endParaRPr>
        </a:p>
      </dsp:txBody>
      <dsp:txXfrm>
        <a:off x="73097" y="1022868"/>
        <a:ext cx="2308311" cy="2087350"/>
      </dsp:txXfrm>
    </dsp:sp>
    <dsp:sp modelId="{A73B6C8B-734E-9941-A1B2-AC5DB2B86F78}">
      <dsp:nvSpPr>
        <dsp:cNvPr id="0" name=""/>
        <dsp:cNvSpPr/>
      </dsp:nvSpPr>
      <dsp:spPr>
        <a:xfrm>
          <a:off x="2690168" y="1764208"/>
          <a:ext cx="516896" cy="604671"/>
        </a:xfrm>
        <a:prstGeom prst="rightArrow">
          <a:avLst>
            <a:gd name="adj1" fmla="val 60000"/>
            <a:gd name="adj2" fmla="val 5000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en-US" sz="2600" kern="1200"/>
        </a:p>
      </dsp:txBody>
      <dsp:txXfrm>
        <a:off x="2690168" y="1885142"/>
        <a:ext cx="361827" cy="362803"/>
      </dsp:txXfrm>
    </dsp:sp>
    <dsp:sp modelId="{B7738E8C-8A9D-8948-9F53-E85FBED6FB69}">
      <dsp:nvSpPr>
        <dsp:cNvPr id="0" name=""/>
        <dsp:cNvSpPr/>
      </dsp:nvSpPr>
      <dsp:spPr>
        <a:xfrm>
          <a:off x="3421625" y="957928"/>
          <a:ext cx="2438191" cy="2217230"/>
        </a:xfrm>
        <a:prstGeom prst="roundRect">
          <a:avLst>
            <a:gd name="adj" fmla="val 10000"/>
          </a:avLst>
        </a:prstGeom>
        <a:solidFill>
          <a:srgbClr val="38BCAE"/>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sz="3200" kern="1200" dirty="0" smtClean="0">
              <a:solidFill>
                <a:schemeClr val="tx1"/>
              </a:solidFill>
            </a:rPr>
            <a:t>Select Problem in Problems View</a:t>
          </a:r>
          <a:endParaRPr lang="en-US" sz="3200" kern="1200" dirty="0">
            <a:solidFill>
              <a:schemeClr val="tx1"/>
            </a:solidFill>
          </a:endParaRPr>
        </a:p>
      </dsp:txBody>
      <dsp:txXfrm>
        <a:off x="3486565" y="1022868"/>
        <a:ext cx="2308311" cy="2087350"/>
      </dsp:txXfrm>
    </dsp:sp>
    <dsp:sp modelId="{BC072372-22EC-D849-951A-FA2D8A006D8C}">
      <dsp:nvSpPr>
        <dsp:cNvPr id="0" name=""/>
        <dsp:cNvSpPr/>
      </dsp:nvSpPr>
      <dsp:spPr>
        <a:xfrm>
          <a:off x="6103636" y="1764208"/>
          <a:ext cx="516896" cy="604671"/>
        </a:xfrm>
        <a:prstGeom prst="rightArrow">
          <a:avLst>
            <a:gd name="adj1" fmla="val 60000"/>
            <a:gd name="adj2" fmla="val 50000"/>
          </a:avLst>
        </a:prstGeom>
        <a:solidFill>
          <a:schemeClr val="tx1"/>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en-US" sz="2600" kern="1200"/>
        </a:p>
      </dsp:txBody>
      <dsp:txXfrm>
        <a:off x="6103636" y="1885142"/>
        <a:ext cx="361827" cy="362803"/>
      </dsp:txXfrm>
    </dsp:sp>
    <dsp:sp modelId="{EECBD181-7FFB-1440-BF0D-DEDFA02D1DF3}">
      <dsp:nvSpPr>
        <dsp:cNvPr id="0" name=""/>
        <dsp:cNvSpPr/>
      </dsp:nvSpPr>
      <dsp:spPr>
        <a:xfrm>
          <a:off x="6835093" y="957928"/>
          <a:ext cx="2438191" cy="2217230"/>
        </a:xfrm>
        <a:prstGeom prst="roundRect">
          <a:avLst>
            <a:gd name="adj" fmla="val 10000"/>
          </a:avLst>
        </a:prstGeom>
        <a:solidFill>
          <a:srgbClr val="0098A7"/>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sz="3200" kern="1200" dirty="0" err="1" smtClean="0">
              <a:solidFill>
                <a:schemeClr val="tx1"/>
              </a:solidFill>
            </a:rPr>
            <a:t>JavaTutor</a:t>
          </a:r>
          <a:endParaRPr lang="en-US" sz="3200" kern="1200" dirty="0" smtClean="0">
            <a:solidFill>
              <a:schemeClr val="tx1"/>
            </a:solidFill>
          </a:endParaRPr>
        </a:p>
        <a:p>
          <a:pPr lvl="0" algn="ctr" defTabSz="1422400">
            <a:lnSpc>
              <a:spcPct val="90000"/>
            </a:lnSpc>
            <a:spcBef>
              <a:spcPct val="0"/>
            </a:spcBef>
            <a:spcAft>
              <a:spcPct val="35000"/>
            </a:spcAft>
          </a:pPr>
          <a:r>
            <a:rPr lang="en-US" sz="3200" kern="1200" dirty="0" smtClean="0">
              <a:solidFill>
                <a:schemeClr val="tx1"/>
              </a:solidFill>
            </a:rPr>
            <a:t>Message Appears</a:t>
          </a:r>
          <a:endParaRPr lang="en-US" sz="3200" kern="1200" dirty="0">
            <a:solidFill>
              <a:schemeClr val="tx1"/>
            </a:solidFill>
          </a:endParaRPr>
        </a:p>
      </dsp:txBody>
      <dsp:txXfrm>
        <a:off x="6900033" y="1022868"/>
        <a:ext cx="2308311" cy="208735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tiff>
</file>

<file path=ppt/media/image3.tiff>
</file>

<file path=ppt/media/image4.tiff>
</file>

<file path=ppt/media/image5.png>
</file>

<file path=ppt/media/image6.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C6F325-016E-A04B-9A90-3CC4EC316620}" type="datetimeFigureOut">
              <a:rPr lang="en-US" smtClean="0"/>
              <a:t>11/4/17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9D54FF-4EBA-DB4C-9229-70A2E3E7AAB4}" type="slidenum">
              <a:rPr lang="en-US" smtClean="0"/>
              <a:t>‹#›</a:t>
            </a:fld>
            <a:endParaRPr lang="en-US"/>
          </a:p>
        </p:txBody>
      </p:sp>
    </p:spTree>
    <p:extLst>
      <p:ext uri="{BB962C8B-B14F-4D97-AF65-F5344CB8AC3E}">
        <p14:creationId xmlns:p14="http://schemas.microsoft.com/office/powerpoint/2010/main" val="1376185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CA" dirty="0" smtClean="0"/>
              <a:t>My</a:t>
            </a:r>
            <a:r>
              <a:rPr lang="en-CA" baseline="0" dirty="0" smtClean="0"/>
              <a:t> name is Caroline Berger. I’m a second year majoring in Computer Science. This semester, I was supervised by Martin </a:t>
            </a:r>
            <a:r>
              <a:rPr lang="en-CA" baseline="0" dirty="0" err="1" smtClean="0"/>
              <a:t>Robillard</a:t>
            </a:r>
            <a:r>
              <a:rPr lang="en-CA" baseline="0" dirty="0" smtClean="0"/>
              <a:t>. </a:t>
            </a:r>
            <a:endParaRPr dirty="0"/>
          </a:p>
        </p:txBody>
      </p:sp>
    </p:spTree>
    <p:extLst>
      <p:ext uri="{BB962C8B-B14F-4D97-AF65-F5344CB8AC3E}">
        <p14:creationId xmlns:p14="http://schemas.microsoft.com/office/powerpoint/2010/main" val="11516102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9D54FF-4EBA-DB4C-9229-70A2E3E7AAB4}" type="slidenum">
              <a:rPr lang="en-US" smtClean="0"/>
              <a:t>14</a:t>
            </a:fld>
            <a:endParaRPr lang="en-US"/>
          </a:p>
        </p:txBody>
      </p:sp>
    </p:spTree>
    <p:extLst>
      <p:ext uri="{BB962C8B-B14F-4D97-AF65-F5344CB8AC3E}">
        <p14:creationId xmlns:p14="http://schemas.microsoft.com/office/powerpoint/2010/main" val="17550603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9D54FF-4EBA-DB4C-9229-70A2E3E7AAB4}" type="slidenum">
              <a:rPr lang="en-US" smtClean="0"/>
              <a:t>15</a:t>
            </a:fld>
            <a:endParaRPr lang="en-US"/>
          </a:p>
        </p:txBody>
      </p:sp>
    </p:spTree>
    <p:extLst>
      <p:ext uri="{BB962C8B-B14F-4D97-AF65-F5344CB8AC3E}">
        <p14:creationId xmlns:p14="http://schemas.microsoft.com/office/powerpoint/2010/main" val="19001327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UML class diagram</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Adapter and Decorator was used to work with inner </a:t>
            </a:r>
            <a:r>
              <a:rPr lang="en-US" sz="1200" kern="1200" dirty="0" err="1" smtClean="0">
                <a:solidFill>
                  <a:schemeClr val="tx1"/>
                </a:solidFill>
                <a:effectLst/>
                <a:latin typeface="+mn-lt"/>
                <a:ea typeface="+mn-ea"/>
                <a:cs typeface="+mn-cs"/>
              </a:rPr>
              <a:t>IMarker</a:t>
            </a:r>
            <a:r>
              <a:rPr lang="en-US" sz="1200" kern="1200" dirty="0" smtClean="0">
                <a:solidFill>
                  <a:schemeClr val="tx1"/>
                </a:solidFill>
                <a:effectLst/>
                <a:latin typeface="+mn-lt"/>
                <a:ea typeface="+mn-ea"/>
                <a:cs typeface="+mn-cs"/>
              </a:rPr>
              <a:t> resources and </a:t>
            </a:r>
            <a:r>
              <a:rPr lang="en-US" sz="1200" kern="1200" dirty="0" err="1" smtClean="0">
                <a:solidFill>
                  <a:schemeClr val="tx1"/>
                </a:solidFill>
                <a:effectLst/>
                <a:latin typeface="+mn-lt"/>
                <a:ea typeface="+mn-ea"/>
                <a:cs typeface="+mn-cs"/>
              </a:rPr>
              <a:t>ViewPart</a:t>
            </a:r>
            <a:r>
              <a:rPr lang="en-US" sz="1200" kern="1200" dirty="0" smtClean="0">
                <a:solidFill>
                  <a:schemeClr val="tx1"/>
                </a:solidFill>
                <a:effectLst/>
                <a:latin typeface="+mn-lt"/>
                <a:ea typeface="+mn-ea"/>
                <a:cs typeface="+mn-cs"/>
              </a:rPr>
              <a:t> that are predefined by the Eclipse Architecture.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439D54FF-4EBA-DB4C-9229-70A2E3E7AAB4}" type="slidenum">
              <a:rPr lang="en-US" smtClean="0"/>
              <a:t>16</a:t>
            </a:fld>
            <a:endParaRPr lang="en-US"/>
          </a:p>
        </p:txBody>
      </p:sp>
    </p:spTree>
    <p:extLst>
      <p:ext uri="{BB962C8B-B14F-4D97-AF65-F5344CB8AC3E}">
        <p14:creationId xmlns:p14="http://schemas.microsoft.com/office/powerpoint/2010/main" val="6554220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2" name="Shape 11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111294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534699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Rocha</a:t>
            </a:r>
            <a:r>
              <a:rPr lang="en-US" baseline="0" dirty="0" smtClean="0"/>
              <a:t> </a:t>
            </a:r>
            <a:r>
              <a:rPr lang="en-US" dirty="0" err="1" smtClean="0"/>
              <a:t>Falcow</a:t>
            </a:r>
            <a:endParaRPr lang="en-US" dirty="0"/>
          </a:p>
        </p:txBody>
      </p:sp>
      <p:sp>
        <p:nvSpPr>
          <p:cNvPr id="4" name="Slide Number Placeholder 3"/>
          <p:cNvSpPr>
            <a:spLocks noGrp="1"/>
          </p:cNvSpPr>
          <p:nvPr>
            <p:ph type="sldNum" sz="quarter" idx="10"/>
          </p:nvPr>
        </p:nvSpPr>
        <p:spPr/>
        <p:txBody>
          <a:bodyPr/>
          <a:lstStyle/>
          <a:p>
            <a:fld id="{439D54FF-4EBA-DB4C-9229-70A2E3E7AAB4}" type="slidenum">
              <a:rPr lang="en-US" smtClean="0"/>
              <a:t>20</a:t>
            </a:fld>
            <a:endParaRPr lang="en-US"/>
          </a:p>
        </p:txBody>
      </p:sp>
    </p:spTree>
    <p:extLst>
      <p:ext uri="{BB962C8B-B14F-4D97-AF65-F5344CB8AC3E}">
        <p14:creationId xmlns:p14="http://schemas.microsoft.com/office/powerpoint/2010/main" val="4307444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Rocha</a:t>
            </a:r>
            <a:r>
              <a:rPr lang="en-US" baseline="0" dirty="0" smtClean="0"/>
              <a:t> </a:t>
            </a:r>
            <a:r>
              <a:rPr lang="en-US" dirty="0" err="1" smtClean="0"/>
              <a:t>Falcow</a:t>
            </a:r>
            <a:endParaRPr lang="en-US" dirty="0"/>
          </a:p>
        </p:txBody>
      </p:sp>
      <p:sp>
        <p:nvSpPr>
          <p:cNvPr id="4" name="Slide Number Placeholder 3"/>
          <p:cNvSpPr>
            <a:spLocks noGrp="1"/>
          </p:cNvSpPr>
          <p:nvPr>
            <p:ph type="sldNum" sz="quarter" idx="10"/>
          </p:nvPr>
        </p:nvSpPr>
        <p:spPr/>
        <p:txBody>
          <a:bodyPr/>
          <a:lstStyle/>
          <a:p>
            <a:fld id="{439D54FF-4EBA-DB4C-9229-70A2E3E7AAB4}" type="slidenum">
              <a:rPr lang="en-US" smtClean="0"/>
              <a:t>21</a:t>
            </a:fld>
            <a:endParaRPr lang="en-US"/>
          </a:p>
        </p:txBody>
      </p:sp>
    </p:spTree>
    <p:extLst>
      <p:ext uri="{BB962C8B-B14F-4D97-AF65-F5344CB8AC3E}">
        <p14:creationId xmlns:p14="http://schemas.microsoft.com/office/powerpoint/2010/main" val="565393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Last</a:t>
            </a:r>
            <a:r>
              <a:rPr lang="en-US" baseline="0" dirty="0" smtClean="0"/>
              <a:t> summer, I taught programming to children aged 8 </a:t>
            </a:r>
            <a:r>
              <a:rPr lang="mr-IN" baseline="0" dirty="0" smtClean="0"/>
              <a:t>–</a:t>
            </a:r>
            <a:r>
              <a:rPr lang="en-US" baseline="0" dirty="0" smtClean="0"/>
              <a:t> 12. I was told by the camp directors to use a drag and drop tool called scratch. After using Scratch to make a few projects, I noticed that Scratch eliminated the key process of debugging. </a:t>
            </a:r>
            <a:endParaRPr lang="en-US" dirty="0"/>
          </a:p>
        </p:txBody>
      </p:sp>
      <p:sp>
        <p:nvSpPr>
          <p:cNvPr id="4" name="Slide Number Placeholder 3"/>
          <p:cNvSpPr>
            <a:spLocks noGrp="1"/>
          </p:cNvSpPr>
          <p:nvPr>
            <p:ph type="sldNum" sz="quarter" idx="10"/>
          </p:nvPr>
        </p:nvSpPr>
        <p:spPr/>
        <p:txBody>
          <a:bodyPr/>
          <a:lstStyle/>
          <a:p>
            <a:fld id="{439D54FF-4EBA-DB4C-9229-70A2E3E7AAB4}" type="slidenum">
              <a:rPr lang="en-US" smtClean="0"/>
              <a:t>3</a:t>
            </a:fld>
            <a:endParaRPr lang="en-US"/>
          </a:p>
        </p:txBody>
      </p:sp>
    </p:spTree>
    <p:extLst>
      <p:ext uri="{BB962C8B-B14F-4D97-AF65-F5344CB8AC3E}">
        <p14:creationId xmlns:p14="http://schemas.microsoft.com/office/powerpoint/2010/main" val="9572349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Programming literacy becoming</a:t>
            </a:r>
            <a:r>
              <a:rPr lang="en-US" baseline="0" dirty="0" smtClean="0"/>
              <a:t> a cornerstone in </a:t>
            </a:r>
            <a:r>
              <a:rPr lang="en-US" baseline="0" dirty="0" err="1" smtClean="0"/>
              <a:t>cirriculum</a:t>
            </a:r>
            <a:r>
              <a:rPr lang="en-US" baseline="0" dirty="0" smtClean="0"/>
              <a:t> </a:t>
            </a:r>
            <a:endParaRPr lang="en-US" dirty="0" smtClean="0"/>
          </a:p>
          <a:p>
            <a:r>
              <a:rPr lang="en-US" dirty="0" smtClean="0"/>
              <a:t>Unlearning that has to occur with transition,</a:t>
            </a:r>
            <a:r>
              <a:rPr lang="en-US" baseline="0" dirty="0" smtClean="0"/>
              <a:t> no debugging aspect</a:t>
            </a:r>
          </a:p>
          <a:p>
            <a:r>
              <a:rPr lang="en-US" dirty="0" smtClean="0"/>
              <a:t>Own editors,</a:t>
            </a:r>
            <a:r>
              <a:rPr lang="en-US" baseline="0" dirty="0" smtClean="0"/>
              <a:t> support a pre existing editor - Eclipse</a:t>
            </a:r>
            <a:endParaRPr lang="en-US" dirty="0"/>
          </a:p>
        </p:txBody>
      </p:sp>
      <p:sp>
        <p:nvSpPr>
          <p:cNvPr id="4" name="Slide Number Placeholder 3"/>
          <p:cNvSpPr>
            <a:spLocks noGrp="1"/>
          </p:cNvSpPr>
          <p:nvPr>
            <p:ph type="sldNum" sz="quarter" idx="10"/>
          </p:nvPr>
        </p:nvSpPr>
        <p:spPr/>
        <p:txBody>
          <a:bodyPr/>
          <a:lstStyle/>
          <a:p>
            <a:fld id="{439D54FF-4EBA-DB4C-9229-70A2E3E7AAB4}" type="slidenum">
              <a:rPr lang="en-US" smtClean="0"/>
              <a:t>4</a:t>
            </a:fld>
            <a:endParaRPr lang="en-US"/>
          </a:p>
        </p:txBody>
      </p:sp>
    </p:spTree>
    <p:extLst>
      <p:ext uri="{BB962C8B-B14F-4D97-AF65-F5344CB8AC3E}">
        <p14:creationId xmlns:p14="http://schemas.microsoft.com/office/powerpoint/2010/main" val="7347012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Predefined</a:t>
            </a:r>
            <a:r>
              <a:rPr lang="en-US" baseline="0" dirty="0" smtClean="0"/>
              <a:t> exercises -&gt; independent projects</a:t>
            </a:r>
            <a:endParaRPr lang="en-US" dirty="0"/>
          </a:p>
        </p:txBody>
      </p:sp>
      <p:sp>
        <p:nvSpPr>
          <p:cNvPr id="4" name="Slide Number Placeholder 3"/>
          <p:cNvSpPr>
            <a:spLocks noGrp="1"/>
          </p:cNvSpPr>
          <p:nvPr>
            <p:ph type="sldNum" sz="quarter" idx="10"/>
          </p:nvPr>
        </p:nvSpPr>
        <p:spPr/>
        <p:txBody>
          <a:bodyPr/>
          <a:lstStyle/>
          <a:p>
            <a:fld id="{439D54FF-4EBA-DB4C-9229-70A2E3E7AAB4}" type="slidenum">
              <a:rPr lang="en-US" smtClean="0"/>
              <a:t>5</a:t>
            </a:fld>
            <a:endParaRPr lang="en-US"/>
          </a:p>
        </p:txBody>
      </p:sp>
    </p:spTree>
    <p:extLst>
      <p:ext uri="{BB962C8B-B14F-4D97-AF65-F5344CB8AC3E}">
        <p14:creationId xmlns:p14="http://schemas.microsoft.com/office/powerpoint/2010/main" val="2227757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080831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CA" dirty="0" smtClean="0"/>
              <a:t>Created</a:t>
            </a:r>
            <a:r>
              <a:rPr lang="en-CA" baseline="0" dirty="0" smtClean="0"/>
              <a:t> a series of 5 exercises aimed to teach beginner students variables, types, loops, scope and control flow, coded solutions, tried to break solutions, created error dictionary that matches java compiler output with a translation that is appropriate to age, then used translation pairs in Novice Helper Plugin </a:t>
            </a:r>
            <a:endParaRPr dirty="0"/>
          </a:p>
        </p:txBody>
      </p:sp>
    </p:spTree>
    <p:extLst>
      <p:ext uri="{BB962C8B-B14F-4D97-AF65-F5344CB8AC3E}">
        <p14:creationId xmlns:p14="http://schemas.microsoft.com/office/powerpoint/2010/main" val="15792094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CA" dirty="0" smtClean="0"/>
              <a:t>Created</a:t>
            </a:r>
            <a:r>
              <a:rPr lang="en-CA" baseline="0" dirty="0" smtClean="0"/>
              <a:t> a series of 5 exercises aimed to teach beginner students variables, types, loops, scope and control flow, coded solutions, tried to break solutions, created error dictionary that matches java compiler output with a translation that is appropriate to age, then used translation pairs in Novice Helper Plugin </a:t>
            </a:r>
            <a:endParaRPr dirty="0"/>
          </a:p>
        </p:txBody>
      </p:sp>
    </p:spTree>
    <p:extLst>
      <p:ext uri="{BB962C8B-B14F-4D97-AF65-F5344CB8AC3E}">
        <p14:creationId xmlns:p14="http://schemas.microsoft.com/office/powerpoint/2010/main" val="1730361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9D54FF-4EBA-DB4C-9229-70A2E3E7AAB4}" type="slidenum">
              <a:rPr lang="en-US" smtClean="0"/>
              <a:t>9</a:t>
            </a:fld>
            <a:endParaRPr lang="en-US"/>
          </a:p>
        </p:txBody>
      </p:sp>
    </p:spTree>
    <p:extLst>
      <p:ext uri="{BB962C8B-B14F-4D97-AF65-F5344CB8AC3E}">
        <p14:creationId xmlns:p14="http://schemas.microsoft.com/office/powerpoint/2010/main" val="9413792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2" name="Shape 11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CA" dirty="0" smtClean="0"/>
              <a:t>Eclipse Software</a:t>
            </a:r>
            <a:r>
              <a:rPr lang="en-CA" baseline="0" dirty="0" smtClean="0"/>
              <a:t> Development Kit</a:t>
            </a:r>
            <a:endParaRPr dirty="0"/>
          </a:p>
        </p:txBody>
      </p:sp>
    </p:spTree>
    <p:extLst>
      <p:ext uri="{BB962C8B-B14F-4D97-AF65-F5344CB8AC3E}">
        <p14:creationId xmlns:p14="http://schemas.microsoft.com/office/powerpoint/2010/main" val="884576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3A1BFDF-7A33-5348-9C9B-97703CA06319}" type="datetimeFigureOut">
              <a:rPr lang="en-US" smtClean="0"/>
              <a:t>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7D562-47EC-D141-8DB7-09349D7F7530}" type="slidenum">
              <a:rPr lang="en-US" smtClean="0"/>
              <a:t>‹#›</a:t>
            </a:fld>
            <a:endParaRPr lang="en-US"/>
          </a:p>
        </p:txBody>
      </p:sp>
    </p:spTree>
    <p:extLst>
      <p:ext uri="{BB962C8B-B14F-4D97-AF65-F5344CB8AC3E}">
        <p14:creationId xmlns:p14="http://schemas.microsoft.com/office/powerpoint/2010/main" val="1800234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3A1BFDF-7A33-5348-9C9B-97703CA06319}" type="datetimeFigureOut">
              <a:rPr lang="en-US" smtClean="0"/>
              <a:t>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7D562-47EC-D141-8DB7-09349D7F7530}" type="slidenum">
              <a:rPr lang="en-US" smtClean="0"/>
              <a:t>‹#›</a:t>
            </a:fld>
            <a:endParaRPr lang="en-US"/>
          </a:p>
        </p:txBody>
      </p:sp>
    </p:spTree>
    <p:extLst>
      <p:ext uri="{BB962C8B-B14F-4D97-AF65-F5344CB8AC3E}">
        <p14:creationId xmlns:p14="http://schemas.microsoft.com/office/powerpoint/2010/main" val="1386546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3A1BFDF-7A33-5348-9C9B-97703CA06319}" type="datetimeFigureOut">
              <a:rPr lang="en-US" smtClean="0"/>
              <a:t>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7D562-47EC-D141-8DB7-09349D7F7530}" type="slidenum">
              <a:rPr lang="en-US" smtClean="0"/>
              <a:t>‹#›</a:t>
            </a:fld>
            <a:endParaRPr lang="en-US"/>
          </a:p>
        </p:txBody>
      </p:sp>
    </p:spTree>
    <p:extLst>
      <p:ext uri="{BB962C8B-B14F-4D97-AF65-F5344CB8AC3E}">
        <p14:creationId xmlns:p14="http://schemas.microsoft.com/office/powerpoint/2010/main" val="13375348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p:bg>
      <p:bgPr>
        <a:solidFill>
          <a:srgbClr val="004C52"/>
        </a:solidFill>
        <a:effectLst/>
      </p:bgPr>
    </p:bg>
    <p:spTree>
      <p:nvGrpSpPr>
        <p:cNvPr id="1" name="Shape 8"/>
        <p:cNvGrpSpPr/>
        <p:nvPr/>
      </p:nvGrpSpPr>
      <p:grpSpPr>
        <a:xfrm>
          <a:off x="0" y="0"/>
          <a:ext cx="0" cy="0"/>
          <a:chOff x="0" y="0"/>
          <a:chExt cx="0" cy="0"/>
        </a:xfrm>
      </p:grpSpPr>
      <p:sp>
        <p:nvSpPr>
          <p:cNvPr id="9" name="Shape 9"/>
          <p:cNvSpPr/>
          <p:nvPr/>
        </p:nvSpPr>
        <p:spPr>
          <a:xfrm flipH="1">
            <a:off x="8033" y="402101"/>
            <a:ext cx="12200067" cy="5995663"/>
          </a:xfrm>
          <a:custGeom>
            <a:avLst/>
            <a:gdLst/>
            <a:ahLst/>
            <a:cxnLst/>
            <a:rect l="0" t="0" r="0" b="0"/>
            <a:pathLst>
              <a:path w="366002" h="149344" extrusionOk="0">
                <a:moveTo>
                  <a:pt x="0" y="55491"/>
                </a:moveTo>
                <a:lnTo>
                  <a:pt x="0" y="107122"/>
                </a:lnTo>
                <a:lnTo>
                  <a:pt x="96507" y="149344"/>
                </a:lnTo>
                <a:lnTo>
                  <a:pt x="366002" y="116290"/>
                </a:lnTo>
                <a:lnTo>
                  <a:pt x="366002" y="40050"/>
                </a:lnTo>
                <a:lnTo>
                  <a:pt x="274079" y="0"/>
                </a:lnTo>
                <a:close/>
              </a:path>
            </a:pathLst>
          </a:custGeom>
          <a:solidFill>
            <a:srgbClr val="00AE9D">
              <a:alpha val="83460"/>
            </a:srgbClr>
          </a:solidFill>
          <a:ln>
            <a:noFill/>
          </a:ln>
        </p:spPr>
      </p:sp>
      <p:sp>
        <p:nvSpPr>
          <p:cNvPr id="10" name="Shape 10"/>
          <p:cNvSpPr/>
          <p:nvPr/>
        </p:nvSpPr>
        <p:spPr>
          <a:xfrm>
            <a:off x="-7867" y="1013308"/>
            <a:ext cx="12192200" cy="5026400"/>
          </a:xfrm>
          <a:custGeom>
            <a:avLst/>
            <a:gdLst/>
            <a:ahLst/>
            <a:cxnLst/>
            <a:rect l="0" t="0" r="0" b="0"/>
            <a:pathLst>
              <a:path w="365766" h="150792" extrusionOk="0">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1" name="Shape 11"/>
          <p:cNvSpPr/>
          <p:nvPr/>
        </p:nvSpPr>
        <p:spPr>
          <a:xfrm>
            <a:off x="1" y="1801467"/>
            <a:ext cx="12208100" cy="3852083"/>
          </a:xfrm>
          <a:custGeom>
            <a:avLst/>
            <a:gdLst/>
            <a:ahLst/>
            <a:cxnLst/>
            <a:rect l="0" t="0" r="0" b="0"/>
            <a:pathLst>
              <a:path w="366243" h="106157" extrusionOk="0">
                <a:moveTo>
                  <a:pt x="241" y="0"/>
                </a:moveTo>
                <a:lnTo>
                  <a:pt x="0" y="77929"/>
                </a:lnTo>
                <a:lnTo>
                  <a:pt x="366243" y="106157"/>
                </a:lnTo>
                <a:lnTo>
                  <a:pt x="366243" y="4102"/>
                </a:lnTo>
                <a:close/>
              </a:path>
            </a:pathLst>
          </a:custGeom>
          <a:solidFill>
            <a:srgbClr val="ABE33F">
              <a:alpha val="81150"/>
            </a:srgbClr>
          </a:solidFill>
          <a:ln>
            <a:noFill/>
          </a:ln>
        </p:spPr>
      </p:sp>
      <p:sp>
        <p:nvSpPr>
          <p:cNvPr id="12" name="Shape 12"/>
          <p:cNvSpPr txBox="1">
            <a:spLocks noGrp="1"/>
          </p:cNvSpPr>
          <p:nvPr>
            <p:ph type="ctrTitle"/>
          </p:nvPr>
        </p:nvSpPr>
        <p:spPr>
          <a:xfrm>
            <a:off x="2292034" y="2655767"/>
            <a:ext cx="7607999" cy="1546399"/>
          </a:xfrm>
          <a:prstGeom prst="rect">
            <a:avLst/>
          </a:prstGeom>
        </p:spPr>
        <p:txBody>
          <a:bodyPr lIns="91425" tIns="91425" rIns="91425" bIns="91425" anchor="ctr" anchorCtr="0"/>
          <a:lstStyle>
            <a:lvl1pPr lvl="0" algn="ctr">
              <a:spcBef>
                <a:spcPts val="0"/>
              </a:spcBef>
              <a:buSzPct val="100000"/>
              <a:defRPr sz="6400"/>
            </a:lvl1pPr>
            <a:lvl2pPr lvl="1" algn="ctr">
              <a:spcBef>
                <a:spcPts val="0"/>
              </a:spcBef>
              <a:buSzPct val="100000"/>
              <a:defRPr sz="6400"/>
            </a:lvl2pPr>
            <a:lvl3pPr lvl="2" algn="ctr">
              <a:spcBef>
                <a:spcPts val="0"/>
              </a:spcBef>
              <a:buSzPct val="100000"/>
              <a:defRPr sz="6400"/>
            </a:lvl3pPr>
            <a:lvl4pPr lvl="3" algn="ctr">
              <a:spcBef>
                <a:spcPts val="0"/>
              </a:spcBef>
              <a:buSzPct val="100000"/>
              <a:defRPr sz="6400"/>
            </a:lvl4pPr>
            <a:lvl5pPr lvl="4" algn="ctr">
              <a:spcBef>
                <a:spcPts val="0"/>
              </a:spcBef>
              <a:buSzPct val="100000"/>
              <a:defRPr sz="6400"/>
            </a:lvl5pPr>
            <a:lvl6pPr lvl="5" algn="ctr">
              <a:spcBef>
                <a:spcPts val="0"/>
              </a:spcBef>
              <a:buSzPct val="100000"/>
              <a:defRPr sz="6400"/>
            </a:lvl6pPr>
            <a:lvl7pPr lvl="6" algn="ctr">
              <a:spcBef>
                <a:spcPts val="0"/>
              </a:spcBef>
              <a:buSzPct val="100000"/>
              <a:defRPr sz="6400"/>
            </a:lvl7pPr>
            <a:lvl8pPr lvl="7" algn="ctr">
              <a:spcBef>
                <a:spcPts val="0"/>
              </a:spcBef>
              <a:buSzPct val="100000"/>
              <a:defRPr sz="6400"/>
            </a:lvl8pPr>
            <a:lvl9pPr lvl="8" algn="ctr">
              <a:spcBef>
                <a:spcPts val="0"/>
              </a:spcBef>
              <a:buSzPct val="100000"/>
              <a:defRPr sz="6400"/>
            </a:lvl9pPr>
          </a:lstStyle>
          <a:p>
            <a:endParaRPr/>
          </a:p>
        </p:txBody>
      </p:sp>
    </p:spTree>
    <p:extLst>
      <p:ext uri="{BB962C8B-B14F-4D97-AF65-F5344CB8AC3E}">
        <p14:creationId xmlns:p14="http://schemas.microsoft.com/office/powerpoint/2010/main" val="1274790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6"/>
        <p:cNvGrpSpPr/>
        <p:nvPr/>
      </p:nvGrpSpPr>
      <p:grpSpPr>
        <a:xfrm>
          <a:off x="0" y="0"/>
          <a:ext cx="0" cy="0"/>
          <a:chOff x="0" y="0"/>
          <a:chExt cx="0" cy="0"/>
        </a:xfrm>
      </p:grpSpPr>
      <p:grpSp>
        <p:nvGrpSpPr>
          <p:cNvPr id="27" name="Shape 27"/>
          <p:cNvGrpSpPr/>
          <p:nvPr/>
        </p:nvGrpSpPr>
        <p:grpSpPr>
          <a:xfrm>
            <a:off x="-8033" y="0"/>
            <a:ext cx="12224167" cy="6884133"/>
            <a:chOff x="-6025" y="0"/>
            <a:chExt cx="9168125" cy="5163100"/>
          </a:xfrm>
        </p:grpSpPr>
        <p:sp>
          <p:nvSpPr>
            <p:cNvPr id="28" name="Shape 28"/>
            <p:cNvSpPr/>
            <p:nvPr/>
          </p:nvSpPr>
          <p:spPr>
            <a:xfrm>
              <a:off x="0" y="0"/>
              <a:ext cx="8552900" cy="1333000"/>
            </a:xfrm>
            <a:custGeom>
              <a:avLst/>
              <a:gdLst/>
              <a:ahLst/>
              <a:cxnLst/>
              <a:rect l="0" t="0" r="0" b="0"/>
              <a:pathLst>
                <a:path w="342116" h="53320" extrusionOk="0">
                  <a:moveTo>
                    <a:pt x="0" y="0"/>
                  </a:moveTo>
                  <a:lnTo>
                    <a:pt x="0" y="53320"/>
                  </a:lnTo>
                  <a:lnTo>
                    <a:pt x="342116" y="0"/>
                  </a:lnTo>
                  <a:close/>
                </a:path>
              </a:pathLst>
            </a:custGeom>
            <a:solidFill>
              <a:srgbClr val="004C52"/>
            </a:solidFill>
            <a:ln>
              <a:noFill/>
            </a:ln>
          </p:spPr>
        </p:sp>
        <p:sp>
          <p:nvSpPr>
            <p:cNvPr id="29" name="Shape 29"/>
            <p:cNvSpPr/>
            <p:nvPr/>
          </p:nvSpPr>
          <p:spPr>
            <a:xfrm>
              <a:off x="2563450" y="0"/>
              <a:ext cx="6580550" cy="1272675"/>
            </a:xfrm>
            <a:custGeom>
              <a:avLst/>
              <a:gdLst/>
              <a:ahLst/>
              <a:cxnLst/>
              <a:rect l="0" t="0" r="0" b="0"/>
              <a:pathLst>
                <a:path w="263222" h="50907" extrusionOk="0">
                  <a:moveTo>
                    <a:pt x="0" y="0"/>
                  </a:moveTo>
                  <a:lnTo>
                    <a:pt x="217381" y="50907"/>
                  </a:lnTo>
                  <a:lnTo>
                    <a:pt x="263222" y="10133"/>
                  </a:lnTo>
                  <a:lnTo>
                    <a:pt x="263222" y="0"/>
                  </a:lnTo>
                  <a:close/>
                </a:path>
              </a:pathLst>
            </a:custGeom>
            <a:solidFill>
              <a:srgbClr val="00AE9D">
                <a:alpha val="83460"/>
              </a:srgbClr>
            </a:solidFill>
            <a:ln>
              <a:noFill/>
            </a:ln>
          </p:spPr>
        </p:sp>
        <p:sp>
          <p:nvSpPr>
            <p:cNvPr id="30" name="Shape 30"/>
            <p:cNvSpPr/>
            <p:nvPr/>
          </p:nvSpPr>
          <p:spPr>
            <a:xfrm>
              <a:off x="-6025" y="2"/>
              <a:ext cx="7298300" cy="1471709"/>
            </a:xfrm>
            <a:custGeom>
              <a:avLst/>
              <a:gdLst/>
              <a:ahLst/>
              <a:cxnLst/>
              <a:rect l="0" t="0" r="0" b="0"/>
              <a:pathLst>
                <a:path w="291932" h="58628" extrusionOk="0">
                  <a:moveTo>
                    <a:pt x="0" y="18578"/>
                  </a:moveTo>
                  <a:lnTo>
                    <a:pt x="241" y="34019"/>
                  </a:lnTo>
                  <a:lnTo>
                    <a:pt x="221482" y="58628"/>
                  </a:lnTo>
                  <a:lnTo>
                    <a:pt x="291932" y="0"/>
                  </a:lnTo>
                  <a:close/>
                </a:path>
              </a:pathLst>
            </a:custGeom>
            <a:solidFill>
              <a:srgbClr val="ABE33F">
                <a:alpha val="81150"/>
              </a:srgbClr>
            </a:solidFill>
            <a:ln>
              <a:noFill/>
            </a:ln>
          </p:spPr>
        </p:sp>
        <p:sp>
          <p:nvSpPr>
            <p:cNvPr id="31" name="Shape 31"/>
            <p:cNvSpPr/>
            <p:nvPr/>
          </p:nvSpPr>
          <p:spPr>
            <a:xfrm>
              <a:off x="3596100" y="4667000"/>
              <a:ext cx="5090700" cy="476500"/>
            </a:xfrm>
            <a:custGeom>
              <a:avLst/>
              <a:gdLst/>
              <a:ahLst/>
              <a:cxnLst/>
              <a:rect l="0" t="0" r="0" b="0"/>
              <a:pathLst>
                <a:path w="203628" h="19060" extrusionOk="0">
                  <a:moveTo>
                    <a:pt x="0" y="19060"/>
                  </a:moveTo>
                  <a:lnTo>
                    <a:pt x="203628" y="19060"/>
                  </a:lnTo>
                  <a:lnTo>
                    <a:pt x="157305" y="0"/>
                  </a:lnTo>
                  <a:close/>
                </a:path>
              </a:pathLst>
            </a:custGeom>
            <a:solidFill>
              <a:srgbClr val="004C52"/>
            </a:solidFill>
            <a:ln>
              <a:noFill/>
            </a:ln>
          </p:spPr>
        </p:sp>
        <p:sp>
          <p:nvSpPr>
            <p:cNvPr id="32" name="Shape 32"/>
            <p:cNvSpPr/>
            <p:nvPr/>
          </p:nvSpPr>
          <p:spPr>
            <a:xfrm>
              <a:off x="5525000" y="4692625"/>
              <a:ext cx="3637100" cy="470475"/>
            </a:xfrm>
            <a:custGeom>
              <a:avLst/>
              <a:gdLst/>
              <a:ahLst/>
              <a:cxnLst/>
              <a:rect l="0" t="0" r="0" b="0"/>
              <a:pathLst>
                <a:path w="145484" h="18819" extrusionOk="0">
                  <a:moveTo>
                    <a:pt x="145484" y="0"/>
                  </a:moveTo>
                  <a:lnTo>
                    <a:pt x="145484" y="18819"/>
                  </a:lnTo>
                  <a:lnTo>
                    <a:pt x="0" y="18819"/>
                  </a:lnTo>
                  <a:close/>
                </a:path>
              </a:pathLst>
            </a:custGeom>
            <a:solidFill>
              <a:srgbClr val="00AE9D">
                <a:alpha val="83460"/>
              </a:srgbClr>
            </a:solidFill>
            <a:ln>
              <a:noFill/>
            </a:ln>
          </p:spPr>
        </p:sp>
        <p:sp>
          <p:nvSpPr>
            <p:cNvPr id="33" name="Shape 33"/>
            <p:cNvSpPr/>
            <p:nvPr/>
          </p:nvSpPr>
          <p:spPr>
            <a:xfrm>
              <a:off x="7521475" y="4023125"/>
              <a:ext cx="1634600" cy="1139975"/>
            </a:xfrm>
            <a:custGeom>
              <a:avLst/>
              <a:gdLst/>
              <a:ahLst/>
              <a:cxnLst/>
              <a:rect l="0" t="0" r="0" b="0"/>
              <a:pathLst>
                <a:path w="65384" h="45599" extrusionOk="0">
                  <a:moveTo>
                    <a:pt x="65384" y="27022"/>
                  </a:moveTo>
                  <a:lnTo>
                    <a:pt x="65384" y="0"/>
                  </a:lnTo>
                  <a:lnTo>
                    <a:pt x="0" y="45599"/>
                  </a:lnTo>
                  <a:close/>
                </a:path>
              </a:pathLst>
            </a:custGeom>
            <a:solidFill>
              <a:srgbClr val="ABE33F">
                <a:alpha val="81150"/>
              </a:srgbClr>
            </a:solidFill>
            <a:ln>
              <a:noFill/>
            </a:ln>
          </p:spPr>
        </p:sp>
      </p:grpSp>
      <p:sp>
        <p:nvSpPr>
          <p:cNvPr id="34" name="Shape 34"/>
          <p:cNvSpPr txBox="1">
            <a:spLocks noGrp="1"/>
          </p:cNvSpPr>
          <p:nvPr>
            <p:ph type="title"/>
          </p:nvPr>
        </p:nvSpPr>
        <p:spPr>
          <a:xfrm>
            <a:off x="1182201" y="531200"/>
            <a:ext cx="9827599" cy="1143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5" name="Shape 35"/>
          <p:cNvSpPr txBox="1">
            <a:spLocks noGrp="1"/>
          </p:cNvSpPr>
          <p:nvPr>
            <p:ph type="body" idx="1"/>
          </p:nvPr>
        </p:nvSpPr>
        <p:spPr>
          <a:xfrm>
            <a:off x="1182201" y="2131211"/>
            <a:ext cx="9827599" cy="44363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extLst>
      <p:ext uri="{BB962C8B-B14F-4D97-AF65-F5344CB8AC3E}">
        <p14:creationId xmlns:p14="http://schemas.microsoft.com/office/powerpoint/2010/main" val="14363702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Quote">
    <p:spTree>
      <p:nvGrpSpPr>
        <p:cNvPr id="1" name="Shape 19"/>
        <p:cNvGrpSpPr/>
        <p:nvPr/>
      </p:nvGrpSpPr>
      <p:grpSpPr>
        <a:xfrm>
          <a:off x="0" y="0"/>
          <a:ext cx="0" cy="0"/>
          <a:chOff x="0" y="0"/>
          <a:chExt cx="0" cy="0"/>
        </a:xfrm>
      </p:grpSpPr>
      <p:sp>
        <p:nvSpPr>
          <p:cNvPr id="20" name="Shape 20"/>
          <p:cNvSpPr/>
          <p:nvPr/>
        </p:nvSpPr>
        <p:spPr>
          <a:xfrm>
            <a:off x="8032" y="402101"/>
            <a:ext cx="12200067" cy="5995663"/>
          </a:xfrm>
          <a:custGeom>
            <a:avLst/>
            <a:gdLst/>
            <a:ahLst/>
            <a:cxnLst/>
            <a:rect l="0" t="0" r="0" b="0"/>
            <a:pathLst>
              <a:path w="366002" h="149344" extrusionOk="0">
                <a:moveTo>
                  <a:pt x="0" y="55491"/>
                </a:moveTo>
                <a:lnTo>
                  <a:pt x="0" y="107122"/>
                </a:lnTo>
                <a:lnTo>
                  <a:pt x="96507" y="149344"/>
                </a:lnTo>
                <a:lnTo>
                  <a:pt x="366002" y="116290"/>
                </a:lnTo>
                <a:lnTo>
                  <a:pt x="366002" y="40050"/>
                </a:lnTo>
                <a:lnTo>
                  <a:pt x="274079" y="0"/>
                </a:lnTo>
                <a:close/>
              </a:path>
            </a:pathLst>
          </a:custGeom>
          <a:solidFill>
            <a:srgbClr val="004C52"/>
          </a:solidFill>
          <a:ln>
            <a:noFill/>
          </a:ln>
        </p:spPr>
      </p:sp>
      <p:sp>
        <p:nvSpPr>
          <p:cNvPr id="21" name="Shape 21"/>
          <p:cNvSpPr/>
          <p:nvPr/>
        </p:nvSpPr>
        <p:spPr>
          <a:xfrm>
            <a:off x="0" y="2106817"/>
            <a:ext cx="12192000" cy="4455556"/>
          </a:xfrm>
          <a:custGeom>
            <a:avLst/>
            <a:gdLst/>
            <a:ahLst/>
            <a:cxnLst/>
            <a:rect l="0" t="0" r="0" b="0"/>
            <a:pathLst>
              <a:path w="365760" h="110982" extrusionOk="0">
                <a:moveTo>
                  <a:pt x="0" y="0"/>
                </a:moveTo>
                <a:lnTo>
                  <a:pt x="0" y="54526"/>
                </a:lnTo>
                <a:lnTo>
                  <a:pt x="317748" y="110982"/>
                </a:lnTo>
                <a:lnTo>
                  <a:pt x="365760" y="84202"/>
                </a:lnTo>
                <a:lnTo>
                  <a:pt x="365760" y="26780"/>
                </a:lnTo>
                <a:close/>
              </a:path>
            </a:pathLst>
          </a:custGeom>
          <a:solidFill>
            <a:srgbClr val="00AE9D">
              <a:alpha val="83460"/>
            </a:srgbClr>
          </a:solidFill>
          <a:ln>
            <a:noFill/>
          </a:ln>
        </p:spPr>
      </p:sp>
      <p:sp>
        <p:nvSpPr>
          <p:cNvPr id="22" name="Shape 22"/>
          <p:cNvSpPr/>
          <p:nvPr/>
        </p:nvSpPr>
        <p:spPr>
          <a:xfrm>
            <a:off x="-7866" y="547388"/>
            <a:ext cx="12192201" cy="5937531"/>
          </a:xfrm>
          <a:custGeom>
            <a:avLst/>
            <a:gdLst/>
            <a:ahLst/>
            <a:cxnLst/>
            <a:rect l="0" t="0" r="0" b="0"/>
            <a:pathLst>
              <a:path w="365036" h="147896" extrusionOk="0">
                <a:moveTo>
                  <a:pt x="365036" y="21714"/>
                </a:moveTo>
                <a:lnTo>
                  <a:pt x="87097" y="0"/>
                </a:lnTo>
                <a:lnTo>
                  <a:pt x="0" y="57421"/>
                </a:lnTo>
                <a:lnTo>
                  <a:pt x="0" y="117255"/>
                </a:lnTo>
                <a:lnTo>
                  <a:pt x="241266" y="147896"/>
                </a:lnTo>
                <a:lnTo>
                  <a:pt x="365036" y="112913"/>
                </a:lnTo>
                <a:close/>
              </a:path>
            </a:pathLst>
          </a:custGeom>
          <a:solidFill>
            <a:srgbClr val="ABE33F">
              <a:alpha val="81150"/>
            </a:srgbClr>
          </a:solidFill>
          <a:ln>
            <a:noFill/>
          </a:ln>
        </p:spPr>
      </p:sp>
      <p:sp>
        <p:nvSpPr>
          <p:cNvPr id="23" name="Shape 23"/>
          <p:cNvSpPr txBox="1">
            <a:spLocks noGrp="1"/>
          </p:cNvSpPr>
          <p:nvPr>
            <p:ph type="body" idx="1"/>
          </p:nvPr>
        </p:nvSpPr>
        <p:spPr>
          <a:xfrm>
            <a:off x="2445033" y="3085601"/>
            <a:ext cx="7302000" cy="1093199"/>
          </a:xfrm>
          <a:prstGeom prst="rect">
            <a:avLst/>
          </a:prstGeom>
        </p:spPr>
        <p:txBody>
          <a:bodyPr lIns="91425" tIns="91425" rIns="91425" bIns="91425" anchor="ctr" anchorCtr="0"/>
          <a:lstStyle>
            <a:lvl1pPr lvl="0" algn="ctr" rtl="0">
              <a:spcBef>
                <a:spcPts val="0"/>
              </a:spcBef>
              <a:buClr>
                <a:srgbClr val="FFFFFF"/>
              </a:buClr>
              <a:defRPr b="1" i="1">
                <a:solidFill>
                  <a:srgbClr val="FFFFFF"/>
                </a:solidFill>
              </a:defRPr>
            </a:lvl1pPr>
            <a:lvl2pPr lvl="1" algn="ctr" rtl="0">
              <a:spcBef>
                <a:spcPts val="0"/>
              </a:spcBef>
              <a:buClr>
                <a:srgbClr val="FFFFFF"/>
              </a:buClr>
              <a:defRPr b="1" i="1">
                <a:solidFill>
                  <a:srgbClr val="FFFFFF"/>
                </a:solidFill>
              </a:defRPr>
            </a:lvl2pPr>
            <a:lvl3pPr lvl="2" algn="ctr" rtl="0">
              <a:spcBef>
                <a:spcPts val="0"/>
              </a:spcBef>
              <a:buClr>
                <a:srgbClr val="FFFFFF"/>
              </a:buClr>
              <a:defRPr b="1" i="1">
                <a:solidFill>
                  <a:srgbClr val="FFFFFF"/>
                </a:solidFill>
              </a:defRPr>
            </a:lvl3pPr>
            <a:lvl4pPr lvl="3" algn="ctr" rtl="0">
              <a:spcBef>
                <a:spcPts val="0"/>
              </a:spcBef>
              <a:buClr>
                <a:srgbClr val="FFFFFF"/>
              </a:buClr>
              <a:defRPr b="1" i="1">
                <a:solidFill>
                  <a:srgbClr val="FFFFFF"/>
                </a:solidFill>
              </a:defRPr>
            </a:lvl4pPr>
            <a:lvl5pPr lvl="4" algn="ctr" rtl="0">
              <a:spcBef>
                <a:spcPts val="0"/>
              </a:spcBef>
              <a:buClr>
                <a:srgbClr val="FFFFFF"/>
              </a:buClr>
              <a:defRPr b="1" i="1">
                <a:solidFill>
                  <a:srgbClr val="FFFFFF"/>
                </a:solidFill>
              </a:defRPr>
            </a:lvl5pPr>
            <a:lvl6pPr lvl="5" algn="ctr" rtl="0">
              <a:spcBef>
                <a:spcPts val="0"/>
              </a:spcBef>
              <a:buClr>
                <a:srgbClr val="FFFFFF"/>
              </a:buClr>
              <a:defRPr b="1" i="1">
                <a:solidFill>
                  <a:srgbClr val="FFFFFF"/>
                </a:solidFill>
              </a:defRPr>
            </a:lvl6pPr>
            <a:lvl7pPr lvl="6" algn="ctr" rtl="0">
              <a:spcBef>
                <a:spcPts val="0"/>
              </a:spcBef>
              <a:buClr>
                <a:srgbClr val="FFFFFF"/>
              </a:buClr>
              <a:defRPr b="1" i="1">
                <a:solidFill>
                  <a:srgbClr val="FFFFFF"/>
                </a:solidFill>
              </a:defRPr>
            </a:lvl7pPr>
            <a:lvl8pPr lvl="7" algn="ctr" rtl="0">
              <a:spcBef>
                <a:spcPts val="0"/>
              </a:spcBef>
              <a:buClr>
                <a:srgbClr val="FFFFFF"/>
              </a:buClr>
              <a:defRPr b="1" i="1">
                <a:solidFill>
                  <a:srgbClr val="FFFFFF"/>
                </a:solidFill>
              </a:defRPr>
            </a:lvl8pPr>
            <a:lvl9pPr lvl="8" algn="ctr">
              <a:spcBef>
                <a:spcPts val="0"/>
              </a:spcBef>
              <a:buClr>
                <a:srgbClr val="FFFFFF"/>
              </a:buClr>
              <a:defRPr b="1" i="1">
                <a:solidFill>
                  <a:srgbClr val="FFFFFF"/>
                </a:solidFill>
              </a:defRPr>
            </a:lvl9pPr>
          </a:lstStyle>
          <a:p>
            <a:endParaRPr/>
          </a:p>
        </p:txBody>
      </p:sp>
      <p:sp>
        <p:nvSpPr>
          <p:cNvPr id="24" name="Shape 24"/>
          <p:cNvSpPr txBox="1"/>
          <p:nvPr/>
        </p:nvSpPr>
        <p:spPr>
          <a:xfrm>
            <a:off x="4791200" y="1448225"/>
            <a:ext cx="2609600" cy="871599"/>
          </a:xfrm>
          <a:prstGeom prst="rect">
            <a:avLst/>
          </a:prstGeom>
          <a:noFill/>
          <a:ln>
            <a:noFill/>
          </a:ln>
        </p:spPr>
        <p:txBody>
          <a:bodyPr lIns="121900" tIns="121900" rIns="121900" bIns="121900" anchor="t" anchorCtr="0">
            <a:noAutofit/>
          </a:bodyPr>
          <a:lstStyle/>
          <a:p>
            <a:pPr lvl="0" algn="ctr">
              <a:spcBef>
                <a:spcPts val="0"/>
              </a:spcBef>
              <a:buNone/>
            </a:pPr>
            <a:r>
              <a:rPr lang="en" sz="8000" b="1">
                <a:solidFill>
                  <a:srgbClr val="FFFFFF"/>
                </a:solidFill>
                <a:latin typeface="Raleway"/>
                <a:ea typeface="Raleway"/>
                <a:cs typeface="Raleway"/>
                <a:sym typeface="Raleway"/>
              </a:rPr>
              <a:t>“</a:t>
            </a:r>
          </a:p>
        </p:txBody>
      </p:sp>
      <p:sp>
        <p:nvSpPr>
          <p:cNvPr id="25" name="Shape 25"/>
          <p:cNvSpPr/>
          <p:nvPr/>
        </p:nvSpPr>
        <p:spPr>
          <a:xfrm>
            <a:off x="5573200" y="1389167"/>
            <a:ext cx="1045600" cy="1045600"/>
          </a:xfrm>
          <a:prstGeom prst="diamond">
            <a:avLst/>
          </a:prstGeom>
          <a:noFill/>
          <a:ln w="28575" cap="flat" cmpd="sng">
            <a:solidFill>
              <a:srgbClr val="FFFFFF"/>
            </a:solidFill>
            <a:prstDash val="solid"/>
            <a:miter/>
            <a:headEnd type="none" w="med" len="med"/>
            <a:tailEnd type="none" w="med" len="med"/>
          </a:ln>
        </p:spPr>
        <p:txBody>
          <a:bodyPr lIns="121900" tIns="121900" rIns="121900" bIns="121900" anchor="ctr" anchorCtr="0">
            <a:noAutofit/>
          </a:bodyPr>
          <a:lstStyle/>
          <a:p>
            <a:pPr lvl="0">
              <a:spcBef>
                <a:spcPts val="0"/>
              </a:spcBef>
              <a:buNone/>
            </a:pPr>
            <a:endParaRPr sz="2400"/>
          </a:p>
        </p:txBody>
      </p:sp>
    </p:spTree>
    <p:extLst>
      <p:ext uri="{BB962C8B-B14F-4D97-AF65-F5344CB8AC3E}">
        <p14:creationId xmlns:p14="http://schemas.microsoft.com/office/powerpoint/2010/main" val="1214418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ubtitle">
    <p:bg>
      <p:bgPr>
        <a:solidFill>
          <a:srgbClr val="ABE33F"/>
        </a:solidFill>
        <a:effectLst/>
      </p:bgPr>
    </p:bg>
    <p:spTree>
      <p:nvGrpSpPr>
        <p:cNvPr id="1" name="Shape 13"/>
        <p:cNvGrpSpPr/>
        <p:nvPr/>
      </p:nvGrpSpPr>
      <p:grpSpPr>
        <a:xfrm>
          <a:off x="0" y="0"/>
          <a:ext cx="0" cy="0"/>
          <a:chOff x="0" y="0"/>
          <a:chExt cx="0" cy="0"/>
        </a:xfrm>
      </p:grpSpPr>
      <p:sp>
        <p:nvSpPr>
          <p:cNvPr id="14" name="Shape 14"/>
          <p:cNvSpPr/>
          <p:nvPr/>
        </p:nvSpPr>
        <p:spPr>
          <a:xfrm flipH="1">
            <a:off x="8033" y="402101"/>
            <a:ext cx="12200067" cy="5995663"/>
          </a:xfrm>
          <a:custGeom>
            <a:avLst/>
            <a:gdLst/>
            <a:ahLst/>
            <a:cxnLst/>
            <a:rect l="0" t="0" r="0" b="0"/>
            <a:pathLst>
              <a:path w="366002" h="149344" extrusionOk="0">
                <a:moveTo>
                  <a:pt x="0" y="55491"/>
                </a:moveTo>
                <a:lnTo>
                  <a:pt x="0" y="107122"/>
                </a:lnTo>
                <a:lnTo>
                  <a:pt x="96507" y="149344"/>
                </a:lnTo>
                <a:lnTo>
                  <a:pt x="366002" y="116290"/>
                </a:lnTo>
                <a:lnTo>
                  <a:pt x="366002" y="40050"/>
                </a:lnTo>
                <a:lnTo>
                  <a:pt x="274079" y="0"/>
                </a:lnTo>
                <a:close/>
              </a:path>
            </a:pathLst>
          </a:custGeom>
          <a:solidFill>
            <a:srgbClr val="004C52"/>
          </a:solidFill>
          <a:ln>
            <a:noFill/>
          </a:ln>
        </p:spPr>
      </p:sp>
      <p:sp>
        <p:nvSpPr>
          <p:cNvPr id="15" name="Shape 15"/>
          <p:cNvSpPr/>
          <p:nvPr/>
        </p:nvSpPr>
        <p:spPr>
          <a:xfrm>
            <a:off x="-7867" y="1005267"/>
            <a:ext cx="12192200" cy="5026400"/>
          </a:xfrm>
          <a:custGeom>
            <a:avLst/>
            <a:gdLst/>
            <a:ahLst/>
            <a:cxnLst/>
            <a:rect l="0" t="0" r="0" b="0"/>
            <a:pathLst>
              <a:path w="365766" h="150792" extrusionOk="0">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6" name="Shape 16"/>
          <p:cNvSpPr/>
          <p:nvPr/>
        </p:nvSpPr>
        <p:spPr>
          <a:xfrm>
            <a:off x="1" y="1801467"/>
            <a:ext cx="12208100" cy="3852083"/>
          </a:xfrm>
          <a:custGeom>
            <a:avLst/>
            <a:gdLst/>
            <a:ahLst/>
            <a:cxnLst/>
            <a:rect l="0" t="0" r="0" b="0"/>
            <a:pathLst>
              <a:path w="366243" h="106157" extrusionOk="0">
                <a:moveTo>
                  <a:pt x="241" y="0"/>
                </a:moveTo>
                <a:lnTo>
                  <a:pt x="0" y="77929"/>
                </a:lnTo>
                <a:lnTo>
                  <a:pt x="366243" y="106157"/>
                </a:lnTo>
                <a:lnTo>
                  <a:pt x="366243" y="4102"/>
                </a:lnTo>
                <a:close/>
              </a:path>
            </a:pathLst>
          </a:custGeom>
          <a:solidFill>
            <a:srgbClr val="00AE9D">
              <a:alpha val="83460"/>
            </a:srgbClr>
          </a:solidFill>
          <a:ln>
            <a:noFill/>
          </a:ln>
        </p:spPr>
      </p:sp>
      <p:sp>
        <p:nvSpPr>
          <p:cNvPr id="17" name="Shape 17"/>
          <p:cNvSpPr txBox="1">
            <a:spLocks noGrp="1"/>
          </p:cNvSpPr>
          <p:nvPr>
            <p:ph type="ctrTitle"/>
          </p:nvPr>
        </p:nvSpPr>
        <p:spPr>
          <a:xfrm>
            <a:off x="2420700" y="2720734"/>
            <a:ext cx="7350800" cy="1546399"/>
          </a:xfrm>
          <a:prstGeom prst="rect">
            <a:avLst/>
          </a:prstGeom>
        </p:spPr>
        <p:txBody>
          <a:bodyPr lIns="91425" tIns="91425" rIns="91425" bIns="91425" anchor="b" anchorCtr="0"/>
          <a:lstStyle>
            <a:lvl1pPr lvl="0" algn="ctr" rtl="0">
              <a:spcBef>
                <a:spcPts val="0"/>
              </a:spcBef>
              <a:buSzPct val="100000"/>
              <a:defRPr sz="4800"/>
            </a:lvl1pPr>
            <a:lvl2pPr lvl="1" algn="ctr" rtl="0">
              <a:spcBef>
                <a:spcPts val="0"/>
              </a:spcBef>
              <a:buSzPct val="100000"/>
              <a:defRPr sz="4800"/>
            </a:lvl2pPr>
            <a:lvl3pPr lvl="2" algn="ctr" rtl="0">
              <a:spcBef>
                <a:spcPts val="0"/>
              </a:spcBef>
              <a:buSzPct val="100000"/>
              <a:defRPr sz="4800"/>
            </a:lvl3pPr>
            <a:lvl4pPr lvl="3" algn="ctr" rtl="0">
              <a:spcBef>
                <a:spcPts val="0"/>
              </a:spcBef>
              <a:buSzPct val="100000"/>
              <a:defRPr sz="4800"/>
            </a:lvl4pPr>
            <a:lvl5pPr lvl="4" algn="ctr" rtl="0">
              <a:spcBef>
                <a:spcPts val="0"/>
              </a:spcBef>
              <a:buSzPct val="100000"/>
              <a:defRPr sz="4800"/>
            </a:lvl5pPr>
            <a:lvl6pPr lvl="5" algn="ctr" rtl="0">
              <a:spcBef>
                <a:spcPts val="0"/>
              </a:spcBef>
              <a:buSzPct val="100000"/>
              <a:defRPr sz="4800"/>
            </a:lvl6pPr>
            <a:lvl7pPr lvl="6" algn="ctr" rtl="0">
              <a:spcBef>
                <a:spcPts val="0"/>
              </a:spcBef>
              <a:buSzPct val="100000"/>
              <a:defRPr sz="4800"/>
            </a:lvl7pPr>
            <a:lvl8pPr lvl="7" algn="ctr" rtl="0">
              <a:spcBef>
                <a:spcPts val="0"/>
              </a:spcBef>
              <a:buSzPct val="100000"/>
              <a:defRPr sz="4800"/>
            </a:lvl8pPr>
            <a:lvl9pPr lvl="8" algn="ctr" rtl="0">
              <a:spcBef>
                <a:spcPts val="0"/>
              </a:spcBef>
              <a:buSzPct val="100000"/>
              <a:defRPr sz="4800"/>
            </a:lvl9pPr>
          </a:lstStyle>
          <a:p>
            <a:endParaRPr/>
          </a:p>
        </p:txBody>
      </p:sp>
      <p:sp>
        <p:nvSpPr>
          <p:cNvPr id="18" name="Shape 18"/>
          <p:cNvSpPr txBox="1">
            <a:spLocks noGrp="1"/>
          </p:cNvSpPr>
          <p:nvPr>
            <p:ph type="subTitle" idx="1"/>
          </p:nvPr>
        </p:nvSpPr>
        <p:spPr>
          <a:xfrm>
            <a:off x="2420500" y="4091534"/>
            <a:ext cx="7350800" cy="1046399"/>
          </a:xfrm>
          <a:prstGeom prst="rect">
            <a:avLst/>
          </a:prstGeom>
        </p:spPr>
        <p:txBody>
          <a:bodyPr lIns="91425" tIns="91425" rIns="91425" bIns="91425" anchor="t" anchorCtr="0"/>
          <a:lstStyle>
            <a:lvl1pPr lvl="0" algn="ctr" rtl="0">
              <a:spcBef>
                <a:spcPts val="0"/>
              </a:spcBef>
              <a:buClr>
                <a:srgbClr val="004C52"/>
              </a:buClr>
              <a:buSzPct val="100000"/>
              <a:buNone/>
              <a:defRPr sz="2400" b="1"/>
            </a:lvl1pPr>
            <a:lvl2pPr lvl="1" algn="ctr" rtl="0">
              <a:spcBef>
                <a:spcPts val="0"/>
              </a:spcBef>
              <a:buClr>
                <a:srgbClr val="004C52"/>
              </a:buClr>
              <a:buSzPct val="100000"/>
              <a:buNone/>
              <a:defRPr sz="2400" b="1"/>
            </a:lvl2pPr>
            <a:lvl3pPr lvl="2" algn="ctr" rtl="0">
              <a:spcBef>
                <a:spcPts val="0"/>
              </a:spcBef>
              <a:buClr>
                <a:srgbClr val="004C52"/>
              </a:buClr>
              <a:buSzPct val="100000"/>
              <a:buNone/>
              <a:defRPr sz="2400" b="1"/>
            </a:lvl3pPr>
            <a:lvl4pPr lvl="3" algn="ctr" rtl="0">
              <a:spcBef>
                <a:spcPts val="0"/>
              </a:spcBef>
              <a:buSzPct val="100000"/>
              <a:buNone/>
              <a:defRPr sz="2400" b="1"/>
            </a:lvl4pPr>
            <a:lvl5pPr lvl="4" algn="ctr" rtl="0">
              <a:spcBef>
                <a:spcPts val="0"/>
              </a:spcBef>
              <a:buSzPct val="100000"/>
              <a:buNone/>
              <a:defRPr sz="2400" b="1"/>
            </a:lvl5pPr>
            <a:lvl6pPr lvl="5" algn="ctr" rtl="0">
              <a:spcBef>
                <a:spcPts val="0"/>
              </a:spcBef>
              <a:buSzPct val="100000"/>
              <a:buNone/>
              <a:defRPr sz="2400" b="1"/>
            </a:lvl6pPr>
            <a:lvl7pPr lvl="6" algn="ctr" rtl="0">
              <a:spcBef>
                <a:spcPts val="0"/>
              </a:spcBef>
              <a:buSzPct val="100000"/>
              <a:buNone/>
              <a:defRPr sz="2400" b="1"/>
            </a:lvl7pPr>
            <a:lvl8pPr lvl="7" algn="ctr" rtl="0">
              <a:spcBef>
                <a:spcPts val="0"/>
              </a:spcBef>
              <a:buSzPct val="100000"/>
              <a:buNone/>
              <a:defRPr sz="2400" b="1"/>
            </a:lvl8pPr>
            <a:lvl9pPr lvl="8" algn="ctr" rtl="0">
              <a:spcBef>
                <a:spcPts val="0"/>
              </a:spcBef>
              <a:buSzPct val="100000"/>
              <a:buNone/>
              <a:defRPr sz="2400" b="1"/>
            </a:lvl9pPr>
          </a:lstStyle>
          <a:p>
            <a:endParaRPr/>
          </a:p>
        </p:txBody>
      </p:sp>
    </p:spTree>
    <p:extLst>
      <p:ext uri="{BB962C8B-B14F-4D97-AF65-F5344CB8AC3E}">
        <p14:creationId xmlns:p14="http://schemas.microsoft.com/office/powerpoint/2010/main" val="153866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3A1BFDF-7A33-5348-9C9B-97703CA06319}" type="datetimeFigureOut">
              <a:rPr lang="en-US" smtClean="0"/>
              <a:t>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7D562-47EC-D141-8DB7-09349D7F7530}" type="slidenum">
              <a:rPr lang="en-US" smtClean="0"/>
              <a:t>‹#›</a:t>
            </a:fld>
            <a:endParaRPr lang="en-US"/>
          </a:p>
        </p:txBody>
      </p:sp>
    </p:spTree>
    <p:extLst>
      <p:ext uri="{BB962C8B-B14F-4D97-AF65-F5344CB8AC3E}">
        <p14:creationId xmlns:p14="http://schemas.microsoft.com/office/powerpoint/2010/main" val="638105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3A1BFDF-7A33-5348-9C9B-97703CA06319}" type="datetimeFigureOut">
              <a:rPr lang="en-US" smtClean="0"/>
              <a:t>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67D562-47EC-D141-8DB7-09349D7F7530}" type="slidenum">
              <a:rPr lang="en-US" smtClean="0"/>
              <a:t>‹#›</a:t>
            </a:fld>
            <a:endParaRPr lang="en-US"/>
          </a:p>
        </p:txBody>
      </p:sp>
    </p:spTree>
    <p:extLst>
      <p:ext uri="{BB962C8B-B14F-4D97-AF65-F5344CB8AC3E}">
        <p14:creationId xmlns:p14="http://schemas.microsoft.com/office/powerpoint/2010/main" val="100830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3A1BFDF-7A33-5348-9C9B-97703CA06319}" type="datetimeFigureOut">
              <a:rPr lang="en-US" smtClean="0"/>
              <a:t>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67D562-47EC-D141-8DB7-09349D7F7530}" type="slidenum">
              <a:rPr lang="en-US" smtClean="0"/>
              <a:t>‹#›</a:t>
            </a:fld>
            <a:endParaRPr lang="en-US"/>
          </a:p>
        </p:txBody>
      </p:sp>
    </p:spTree>
    <p:extLst>
      <p:ext uri="{BB962C8B-B14F-4D97-AF65-F5344CB8AC3E}">
        <p14:creationId xmlns:p14="http://schemas.microsoft.com/office/powerpoint/2010/main" val="293784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3A1BFDF-7A33-5348-9C9B-97703CA06319}" type="datetimeFigureOut">
              <a:rPr lang="en-US" smtClean="0"/>
              <a:t>11/4/17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67D562-47EC-D141-8DB7-09349D7F7530}" type="slidenum">
              <a:rPr lang="en-US" smtClean="0"/>
              <a:t>‹#›</a:t>
            </a:fld>
            <a:endParaRPr lang="en-US"/>
          </a:p>
        </p:txBody>
      </p:sp>
    </p:spTree>
    <p:extLst>
      <p:ext uri="{BB962C8B-B14F-4D97-AF65-F5344CB8AC3E}">
        <p14:creationId xmlns:p14="http://schemas.microsoft.com/office/powerpoint/2010/main" val="5642457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3A1BFDF-7A33-5348-9C9B-97703CA06319}" type="datetimeFigureOut">
              <a:rPr lang="en-US" smtClean="0"/>
              <a:t>11/4/17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67D562-47EC-D141-8DB7-09349D7F7530}" type="slidenum">
              <a:rPr lang="en-US" smtClean="0"/>
              <a:t>‹#›</a:t>
            </a:fld>
            <a:endParaRPr lang="en-US"/>
          </a:p>
        </p:txBody>
      </p:sp>
    </p:spTree>
    <p:extLst>
      <p:ext uri="{BB962C8B-B14F-4D97-AF65-F5344CB8AC3E}">
        <p14:creationId xmlns:p14="http://schemas.microsoft.com/office/powerpoint/2010/main" val="2138119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A1BFDF-7A33-5348-9C9B-97703CA06319}" type="datetimeFigureOut">
              <a:rPr lang="en-US" smtClean="0"/>
              <a:t>11/4/17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767D562-47EC-D141-8DB7-09349D7F7530}" type="slidenum">
              <a:rPr lang="en-US" smtClean="0"/>
              <a:t>‹#›</a:t>
            </a:fld>
            <a:endParaRPr lang="en-US"/>
          </a:p>
        </p:txBody>
      </p:sp>
    </p:spTree>
    <p:extLst>
      <p:ext uri="{BB962C8B-B14F-4D97-AF65-F5344CB8AC3E}">
        <p14:creationId xmlns:p14="http://schemas.microsoft.com/office/powerpoint/2010/main" val="1532033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A1BFDF-7A33-5348-9C9B-97703CA06319}" type="datetimeFigureOut">
              <a:rPr lang="en-US" smtClean="0"/>
              <a:t>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67D562-47EC-D141-8DB7-09349D7F7530}" type="slidenum">
              <a:rPr lang="en-US" smtClean="0"/>
              <a:t>‹#›</a:t>
            </a:fld>
            <a:endParaRPr lang="en-US"/>
          </a:p>
        </p:txBody>
      </p:sp>
    </p:spTree>
    <p:extLst>
      <p:ext uri="{BB962C8B-B14F-4D97-AF65-F5344CB8AC3E}">
        <p14:creationId xmlns:p14="http://schemas.microsoft.com/office/powerpoint/2010/main" val="557401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A1BFDF-7A33-5348-9C9B-97703CA06319}" type="datetimeFigureOut">
              <a:rPr lang="en-US" smtClean="0"/>
              <a:t>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67D562-47EC-D141-8DB7-09349D7F7530}" type="slidenum">
              <a:rPr lang="en-US" smtClean="0"/>
              <a:t>‹#›</a:t>
            </a:fld>
            <a:endParaRPr lang="en-US"/>
          </a:p>
        </p:txBody>
      </p:sp>
    </p:spTree>
    <p:extLst>
      <p:ext uri="{BB962C8B-B14F-4D97-AF65-F5344CB8AC3E}">
        <p14:creationId xmlns:p14="http://schemas.microsoft.com/office/powerpoint/2010/main" val="91621611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A1BFDF-7A33-5348-9C9B-97703CA06319}" type="datetimeFigureOut">
              <a:rPr lang="en-US" smtClean="0"/>
              <a:t>11/4/17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67D562-47EC-D141-8DB7-09349D7F7530}" type="slidenum">
              <a:rPr lang="en-US" smtClean="0"/>
              <a:t>‹#›</a:t>
            </a:fld>
            <a:endParaRPr lang="en-US"/>
          </a:p>
        </p:txBody>
      </p:sp>
    </p:spTree>
    <p:extLst>
      <p:ext uri="{BB962C8B-B14F-4D97-AF65-F5344CB8AC3E}">
        <p14:creationId xmlns:p14="http://schemas.microsoft.com/office/powerpoint/2010/main" val="4626459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13.xml"/><Relationship Id="rId2"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3.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4.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6.png"/><Relationship Id="rId1" Type="http://schemas.microsoft.com/office/2007/relationships/media" Target="../media/media1.mov"/><Relationship Id="rId2" Type="http://schemas.openxmlformats.org/officeDocument/2006/relationships/video" Target="../media/media1.mov"/></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hyperlink" Target="http://news.mit.edu/sites/mit.edu.newsoffice/files/images/2013/20130514110054-1_0_0.jpg"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tiff"/><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ctrTitle"/>
          </p:nvPr>
        </p:nvSpPr>
        <p:spPr>
          <a:xfrm>
            <a:off x="-1" y="1709282"/>
            <a:ext cx="12191999" cy="2440687"/>
          </a:xfrm>
          <a:prstGeom prst="rect">
            <a:avLst/>
          </a:prstGeom>
        </p:spPr>
        <p:txBody>
          <a:bodyPr vert="horz" lIns="121900" tIns="121900" rIns="121900" bIns="121900" rtlCol="0" anchor="ctr" anchorCtr="0">
            <a:noAutofit/>
          </a:bodyPr>
          <a:lstStyle/>
          <a:p>
            <a:r>
              <a:rPr lang="en-CA" sz="4800" dirty="0" smtClean="0"/>
              <a:t>Novice Helper: Eclipse Integrated Development Environment Plugin to Support Novice Programmers</a:t>
            </a:r>
            <a:endParaRPr lang="en" sz="4800" dirty="0"/>
          </a:p>
        </p:txBody>
      </p:sp>
      <p:sp>
        <p:nvSpPr>
          <p:cNvPr id="2" name="TextBox 1"/>
          <p:cNvSpPr txBox="1"/>
          <p:nvPr/>
        </p:nvSpPr>
        <p:spPr>
          <a:xfrm>
            <a:off x="2985500" y="3969834"/>
            <a:ext cx="6220998" cy="954107"/>
          </a:xfrm>
          <a:prstGeom prst="rect">
            <a:avLst/>
          </a:prstGeom>
          <a:noFill/>
        </p:spPr>
        <p:txBody>
          <a:bodyPr wrap="none" rtlCol="0">
            <a:spAutoFit/>
          </a:bodyPr>
          <a:lstStyle/>
          <a:p>
            <a:pPr algn="ctr"/>
            <a:r>
              <a:rPr lang="en-US" sz="2800" dirty="0" smtClean="0"/>
              <a:t>By: Caroline Berger</a:t>
            </a:r>
          </a:p>
          <a:p>
            <a:pPr algn="ctr"/>
            <a:r>
              <a:rPr lang="en-US" sz="2800" dirty="0" smtClean="0"/>
              <a:t>Supervised By: Professor Martin </a:t>
            </a:r>
            <a:r>
              <a:rPr lang="en-US" sz="2800" dirty="0" err="1" smtClean="0"/>
              <a:t>Robillard</a:t>
            </a:r>
            <a:endParaRPr lang="en-US" sz="2800" dirty="0"/>
          </a:p>
        </p:txBody>
      </p:sp>
    </p:spTree>
    <p:extLst>
      <p:ext uri="{BB962C8B-B14F-4D97-AF65-F5344CB8AC3E}">
        <p14:creationId xmlns:p14="http://schemas.microsoft.com/office/powerpoint/2010/main" val="14988611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7" name="Diagram 6"/>
          <p:cNvGraphicFramePr/>
          <p:nvPr>
            <p:extLst>
              <p:ext uri="{D42A27DB-BD31-4B8C-83A1-F6EECF244321}">
                <p14:modId xmlns:p14="http://schemas.microsoft.com/office/powerpoint/2010/main" val="1960443439"/>
              </p:ext>
            </p:extLst>
          </p:nvPr>
        </p:nvGraphicFramePr>
        <p:xfrm>
          <a:off x="914400" y="2304288"/>
          <a:ext cx="9281443" cy="41330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98476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graphicFrame>
        <p:nvGraphicFramePr>
          <p:cNvPr id="4" name="Table 3"/>
          <p:cNvGraphicFramePr>
            <a:graphicFrameLocks noGrp="1"/>
          </p:cNvGraphicFramePr>
          <p:nvPr>
            <p:extLst>
              <p:ext uri="{D42A27DB-BD31-4B8C-83A1-F6EECF244321}">
                <p14:modId xmlns:p14="http://schemas.microsoft.com/office/powerpoint/2010/main" val="2070366007"/>
              </p:ext>
            </p:extLst>
          </p:nvPr>
        </p:nvGraphicFramePr>
        <p:xfrm>
          <a:off x="1182199" y="256033"/>
          <a:ext cx="9827602" cy="6311577"/>
        </p:xfrm>
        <a:graphic>
          <a:graphicData uri="http://schemas.openxmlformats.org/drawingml/2006/table">
            <a:tbl>
              <a:tblPr firstRow="1" bandRow="1">
                <a:tableStyleId>{5C22544A-7EE6-4342-B048-85BDC9FD1C3A}</a:tableStyleId>
              </a:tblPr>
              <a:tblGrid>
                <a:gridCol w="4913801"/>
                <a:gridCol w="4913801"/>
              </a:tblGrid>
              <a:tr h="478150">
                <a:tc>
                  <a:txBody>
                    <a:bodyPr/>
                    <a:lstStyle/>
                    <a:p>
                      <a:r>
                        <a:rPr lang="en-US" sz="2400" dirty="0" smtClean="0"/>
                        <a:t>Java</a:t>
                      </a:r>
                      <a:r>
                        <a:rPr lang="en-US" sz="2400" baseline="0" dirty="0" smtClean="0"/>
                        <a:t> error message</a:t>
                      </a:r>
                      <a:endParaRPr lang="en-US" sz="2400" dirty="0"/>
                    </a:p>
                  </a:txBody>
                  <a:tcPr>
                    <a:lnR w="12700" cmpd="sng">
                      <a:noFill/>
                    </a:lnR>
                    <a:solidFill>
                      <a:srgbClr val="0098A7"/>
                    </a:solidFill>
                  </a:tcPr>
                </a:tc>
                <a:tc>
                  <a:txBody>
                    <a:bodyPr/>
                    <a:lstStyle/>
                    <a:p>
                      <a:r>
                        <a:rPr lang="en-US" sz="2400" dirty="0" smtClean="0">
                          <a:solidFill>
                            <a:schemeClr val="bg1"/>
                          </a:solidFill>
                        </a:rPr>
                        <a:t>Novice Helper</a:t>
                      </a:r>
                      <a:r>
                        <a:rPr lang="en-US" sz="2400" baseline="0" dirty="0" smtClean="0">
                          <a:solidFill>
                            <a:schemeClr val="bg1"/>
                          </a:solidFill>
                        </a:rPr>
                        <a:t> message</a:t>
                      </a:r>
                      <a:endParaRPr lang="en-US" sz="2400" dirty="0">
                        <a:solidFill>
                          <a:schemeClr val="bg1"/>
                        </a:solidFill>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098A7"/>
                    </a:solidFill>
                  </a:tcPr>
                </a:tc>
              </a:tr>
              <a:tr h="1243189">
                <a:tc>
                  <a:txBody>
                    <a:bodyPr/>
                    <a:lstStyle/>
                    <a:p>
                      <a:pPr algn="l"/>
                      <a:r>
                        <a:rPr lang="en-US" sz="2400" dirty="0" smtClean="0"/>
                        <a:t>Type mismatch:</a:t>
                      </a:r>
                      <a:r>
                        <a:rPr lang="en-US" sz="2400" baseline="0" dirty="0" smtClean="0"/>
                        <a:t> cannot convert from </a:t>
                      </a:r>
                      <a:r>
                        <a:rPr lang="en-US" sz="2400" baseline="0" dirty="0" err="1" smtClean="0"/>
                        <a:t>int</a:t>
                      </a:r>
                      <a:r>
                        <a:rPr lang="en-US" sz="2400" baseline="0" dirty="0" smtClean="0"/>
                        <a:t> to </a:t>
                      </a:r>
                      <a:r>
                        <a:rPr lang="en-US" sz="2400" baseline="0" dirty="0" err="1" smtClean="0"/>
                        <a:t>boolean</a:t>
                      </a:r>
                      <a:endParaRPr lang="en-US" sz="2400" dirty="0"/>
                    </a:p>
                  </a:txBody>
                  <a:tcPr>
                    <a:solidFill>
                      <a:srgbClr val="9ED6F0"/>
                    </a:solidFill>
                  </a:tcPr>
                </a:tc>
                <a:tc>
                  <a:txBody>
                    <a:bodyPr/>
                    <a:lstStyle/>
                    <a:p>
                      <a:pPr algn="l"/>
                      <a:r>
                        <a:rPr lang="en-US" sz="2400" dirty="0" smtClean="0"/>
                        <a:t>Java is a typed language</a:t>
                      </a:r>
                      <a:r>
                        <a:rPr lang="en-US" sz="2400" baseline="0" dirty="0" smtClean="0"/>
                        <a:t>. Variables of type </a:t>
                      </a:r>
                      <a:r>
                        <a:rPr lang="en-US" sz="2400" baseline="0" dirty="0" err="1" smtClean="0"/>
                        <a:t>boolean</a:t>
                      </a:r>
                      <a:r>
                        <a:rPr lang="en-US" sz="2400" baseline="0" dirty="0" smtClean="0"/>
                        <a:t> can be assigned to true or false.</a:t>
                      </a:r>
                      <a:endParaRPr lang="en-US" sz="2400" dirty="0"/>
                    </a:p>
                  </a:txBody>
                  <a:tcPr>
                    <a:lnT w="38100" cmpd="sng">
                      <a:noFill/>
                    </a:lnT>
                    <a:solidFill>
                      <a:srgbClr val="37BCAF"/>
                    </a:solidFill>
                  </a:tcPr>
                </a:tc>
              </a:tr>
              <a:tr h="1243189">
                <a:tc>
                  <a:txBody>
                    <a:bodyPr/>
                    <a:lstStyle/>
                    <a:p>
                      <a:pPr algn="l"/>
                      <a:r>
                        <a:rPr lang="en-US" sz="2400" dirty="0" smtClean="0"/>
                        <a:t>Type mismatch: cannot convert from double to </a:t>
                      </a:r>
                      <a:r>
                        <a:rPr lang="en-US" sz="2400" dirty="0" err="1" smtClean="0"/>
                        <a:t>int</a:t>
                      </a:r>
                      <a:endParaRPr lang="en-US" sz="2400" dirty="0"/>
                    </a:p>
                  </a:txBody>
                  <a:tcPr>
                    <a:solidFill>
                      <a:srgbClr val="9ED6F0"/>
                    </a:solidFill>
                  </a:tcPr>
                </a:tc>
                <a:tc>
                  <a:txBody>
                    <a:bodyPr/>
                    <a:lstStyle/>
                    <a:p>
                      <a:pPr algn="l"/>
                      <a:r>
                        <a:rPr lang="en-US" sz="2400" dirty="0" smtClean="0"/>
                        <a:t>Java is a</a:t>
                      </a:r>
                      <a:r>
                        <a:rPr lang="en-US" sz="2400" baseline="0" dirty="0" smtClean="0"/>
                        <a:t> typed language. Variables of type </a:t>
                      </a:r>
                      <a:r>
                        <a:rPr lang="en-US" sz="2400" baseline="0" dirty="0" err="1" smtClean="0"/>
                        <a:t>int</a:t>
                      </a:r>
                      <a:r>
                        <a:rPr lang="en-US" sz="2400" baseline="0" dirty="0" smtClean="0"/>
                        <a:t> must be assigned to whole number values.</a:t>
                      </a:r>
                      <a:endParaRPr lang="en-US" sz="2400" dirty="0"/>
                    </a:p>
                  </a:txBody>
                  <a:tcPr>
                    <a:solidFill>
                      <a:srgbClr val="37BCAF"/>
                    </a:solidFill>
                  </a:tcPr>
                </a:tc>
              </a:tr>
              <a:tr h="1625710">
                <a:tc>
                  <a:txBody>
                    <a:bodyPr/>
                    <a:lstStyle/>
                    <a:p>
                      <a:pPr algn="l"/>
                      <a:r>
                        <a:rPr lang="en-US" sz="2400" dirty="0" smtClean="0"/>
                        <a:t>Type mismatch cannot convert from </a:t>
                      </a:r>
                      <a:r>
                        <a:rPr lang="en-US" sz="2400" dirty="0" err="1" smtClean="0"/>
                        <a:t>int</a:t>
                      </a:r>
                      <a:r>
                        <a:rPr lang="en-US" sz="2400" dirty="0" smtClean="0"/>
                        <a:t> to String</a:t>
                      </a:r>
                      <a:endParaRPr lang="en-US" sz="2400" dirty="0"/>
                    </a:p>
                  </a:txBody>
                  <a:tcPr>
                    <a:solidFill>
                      <a:srgbClr val="9ED6F0"/>
                    </a:solidFill>
                  </a:tcPr>
                </a:tc>
                <a:tc>
                  <a:txBody>
                    <a:bodyPr/>
                    <a:lstStyle/>
                    <a:p>
                      <a:pPr algn="l"/>
                      <a:r>
                        <a:rPr lang="en-US" sz="2400" dirty="0" smtClean="0"/>
                        <a:t>Java is a typed language.</a:t>
                      </a:r>
                      <a:r>
                        <a:rPr lang="en-US" sz="2400" baseline="0" dirty="0" smtClean="0"/>
                        <a:t> For a number to be considered a String, the number must have quotation marks around it  “ ”.</a:t>
                      </a:r>
                      <a:endParaRPr lang="en-US" sz="2400" dirty="0"/>
                    </a:p>
                  </a:txBody>
                  <a:tcPr>
                    <a:solidFill>
                      <a:srgbClr val="37BCAF"/>
                    </a:solidFill>
                  </a:tcPr>
                </a:tc>
              </a:tr>
              <a:tr h="1243189">
                <a:tc>
                  <a:txBody>
                    <a:bodyPr/>
                    <a:lstStyle/>
                    <a:p>
                      <a:pPr algn="l"/>
                      <a:r>
                        <a:rPr lang="en-US" sz="2400" dirty="0" smtClean="0"/>
                        <a:t>Type mismatch</a:t>
                      </a:r>
                      <a:r>
                        <a:rPr lang="en-US" sz="2400" baseline="0" dirty="0" smtClean="0"/>
                        <a:t> cannot convert form </a:t>
                      </a:r>
                      <a:r>
                        <a:rPr lang="en-US" sz="2400" baseline="0" dirty="0" err="1" smtClean="0"/>
                        <a:t>boolean</a:t>
                      </a:r>
                      <a:r>
                        <a:rPr lang="en-US" sz="2400" baseline="0" dirty="0" smtClean="0"/>
                        <a:t> to </a:t>
                      </a:r>
                      <a:r>
                        <a:rPr lang="en-US" sz="2400" baseline="0" dirty="0" err="1" smtClean="0"/>
                        <a:t>int</a:t>
                      </a:r>
                      <a:endParaRPr lang="en-US" sz="2400" dirty="0"/>
                    </a:p>
                  </a:txBody>
                  <a:tcPr>
                    <a:solidFill>
                      <a:srgbClr val="9ED6F0"/>
                    </a:solidFill>
                  </a:tcPr>
                </a:tc>
                <a:tc>
                  <a:txBody>
                    <a:bodyPr/>
                    <a:lstStyle/>
                    <a:p>
                      <a:pPr algn="l"/>
                      <a:r>
                        <a:rPr lang="en-US" sz="2400" dirty="0" smtClean="0"/>
                        <a:t>Java is a typed language. Variables of type </a:t>
                      </a:r>
                      <a:r>
                        <a:rPr lang="en-US" sz="2400" dirty="0" err="1" smtClean="0"/>
                        <a:t>int</a:t>
                      </a:r>
                      <a:r>
                        <a:rPr lang="en-US" sz="2400" dirty="0" smtClean="0"/>
                        <a:t> must be assigned</a:t>
                      </a:r>
                      <a:r>
                        <a:rPr lang="en-US" sz="2400" baseline="0" dirty="0" smtClean="0"/>
                        <a:t> to whole number values.</a:t>
                      </a:r>
                      <a:endParaRPr lang="en-US" sz="2400" dirty="0"/>
                    </a:p>
                  </a:txBody>
                  <a:tcPr>
                    <a:solidFill>
                      <a:srgbClr val="37BCAF"/>
                    </a:solidFill>
                  </a:tcPr>
                </a:tc>
              </a:tr>
              <a:tr h="478150">
                <a:tc>
                  <a:txBody>
                    <a:bodyPr/>
                    <a:lstStyle/>
                    <a:p>
                      <a:pPr algn="l"/>
                      <a:r>
                        <a:rPr lang="en-US" sz="2400" dirty="0" smtClean="0"/>
                        <a:t>string cannot be resolved</a:t>
                      </a:r>
                      <a:r>
                        <a:rPr lang="en-US" sz="2400" baseline="0" dirty="0" smtClean="0"/>
                        <a:t> to a type</a:t>
                      </a:r>
                      <a:endParaRPr lang="en-US" sz="2400" dirty="0"/>
                    </a:p>
                  </a:txBody>
                  <a:tcPr>
                    <a:solidFill>
                      <a:srgbClr val="9ED6F0"/>
                    </a:solidFill>
                  </a:tcPr>
                </a:tc>
                <a:tc>
                  <a:txBody>
                    <a:bodyPr/>
                    <a:lstStyle/>
                    <a:p>
                      <a:pPr algn="l"/>
                      <a:r>
                        <a:rPr lang="en-US" sz="2400" dirty="0" smtClean="0"/>
                        <a:t>String must be capitalized.</a:t>
                      </a:r>
                      <a:r>
                        <a:rPr lang="en-US" sz="2400" baseline="0" dirty="0" smtClean="0"/>
                        <a:t> </a:t>
                      </a:r>
                      <a:endParaRPr lang="en-US" sz="2400" dirty="0"/>
                    </a:p>
                  </a:txBody>
                  <a:tcPr>
                    <a:solidFill>
                      <a:srgbClr val="37BCAF"/>
                    </a:solidFill>
                  </a:tcPr>
                </a:tc>
              </a:tr>
            </a:tbl>
          </a:graphicData>
        </a:graphic>
      </p:graphicFrame>
    </p:spTree>
    <p:extLst>
      <p:ext uri="{BB962C8B-B14F-4D97-AF65-F5344CB8AC3E}">
        <p14:creationId xmlns:p14="http://schemas.microsoft.com/office/powerpoint/2010/main" val="20489974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Error Dictionary Entry</a:t>
            </a:r>
            <a:endParaRPr lang="en-US" dirty="0"/>
          </a:p>
        </p:txBody>
      </p:sp>
      <p:sp>
        <p:nvSpPr>
          <p:cNvPr id="3" name="Text Placeholder 2"/>
          <p:cNvSpPr>
            <a:spLocks noGrp="1"/>
          </p:cNvSpPr>
          <p:nvPr>
            <p:ph type="body" idx="1"/>
          </p:nvPr>
        </p:nvSpPr>
        <p:spPr>
          <a:xfrm>
            <a:off x="5553033" y="3362602"/>
            <a:ext cx="3133767" cy="4436399"/>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Error Translation:</a:t>
            </a:r>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Java is a typed language. Variables of type </a:t>
            </a:r>
            <a:r>
              <a:rPr lang="en-US" dirty="0" err="1" smtClean="0"/>
              <a:t>int</a:t>
            </a:r>
            <a:r>
              <a:rPr lang="en-US" dirty="0" smtClean="0"/>
              <a:t> must be assigned to whole number values or null.</a:t>
            </a:r>
          </a:p>
        </p:txBody>
      </p:sp>
      <p:sp>
        <p:nvSpPr>
          <p:cNvPr id="4" name="Text Placeholder 2"/>
          <p:cNvSpPr txBox="1">
            <a:spLocks/>
          </p:cNvSpPr>
          <p:nvPr/>
        </p:nvSpPr>
        <p:spPr>
          <a:xfrm>
            <a:off x="1182201" y="3378500"/>
            <a:ext cx="3133767" cy="4436399"/>
          </a:xfrm>
          <a:prstGeom prst="rect">
            <a:avLst/>
          </a:prstGeom>
        </p:spPr>
        <p:txBody>
          <a:bodyPr vert="horz" lIns="91425" tIns="91425" rIns="91425" bIns="91425" rtlCol="0" anchor="t" anchorCtr="0">
            <a:normAutofit/>
          </a:bodyPr>
          <a:lstStyle>
            <a:lvl1pPr marL="228600" lvl="0" indent="-228600" algn="l" defTabSz="914400" rtl="0" eaLnBrk="1" latinLnBrk="0" hangingPunct="1">
              <a:lnSpc>
                <a:spcPct val="90000"/>
              </a:lnSpc>
              <a:spcBef>
                <a:spcPts val="0"/>
              </a:spcBef>
              <a:buFont typeface="Arial"/>
              <a:buChar char="•"/>
              <a:defRPr sz="2800" kern="1200">
                <a:solidFill>
                  <a:schemeClr val="tx1"/>
                </a:solidFill>
                <a:latin typeface="+mn-lt"/>
                <a:ea typeface="+mn-ea"/>
                <a:cs typeface="+mn-cs"/>
              </a:defRPr>
            </a:lvl1pPr>
            <a:lvl2pPr marL="685800" lvl="1" indent="-228600" algn="l" defTabSz="914400" rtl="0" eaLnBrk="1" latinLnBrk="0" hangingPunct="1">
              <a:lnSpc>
                <a:spcPct val="90000"/>
              </a:lnSpc>
              <a:spcBef>
                <a:spcPts val="0"/>
              </a:spcBef>
              <a:buFont typeface="Arial"/>
              <a:buChar char="•"/>
              <a:defRPr sz="2400" kern="1200">
                <a:solidFill>
                  <a:schemeClr val="tx1"/>
                </a:solidFill>
                <a:latin typeface="+mn-lt"/>
                <a:ea typeface="+mn-ea"/>
                <a:cs typeface="+mn-cs"/>
              </a:defRPr>
            </a:lvl2pPr>
            <a:lvl3pPr marL="1143000" lvl="2" indent="-228600" algn="l" defTabSz="914400" rtl="0" eaLnBrk="1" latinLnBrk="0" hangingPunct="1">
              <a:lnSpc>
                <a:spcPct val="90000"/>
              </a:lnSpc>
              <a:spcBef>
                <a:spcPts val="0"/>
              </a:spcBef>
              <a:buFont typeface="Arial"/>
              <a:buChar char="•"/>
              <a:defRPr sz="2000" kern="1200">
                <a:solidFill>
                  <a:schemeClr val="tx1"/>
                </a:solidFill>
                <a:latin typeface="+mn-lt"/>
                <a:ea typeface="+mn-ea"/>
                <a:cs typeface="+mn-cs"/>
              </a:defRPr>
            </a:lvl3pPr>
            <a:lvl4pPr marL="1600200" lvl="3"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4pPr>
            <a:lvl5pPr marL="2057400" lvl="4"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5pPr>
            <a:lvl6pPr marL="2514600" lvl="5"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6pPr>
            <a:lvl7pPr marL="2971800" lvl="6"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7pPr>
            <a:lvl8pPr marL="3429000" lvl="7"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8pPr>
            <a:lvl9pPr marL="3886200" lvl="8" indent="-228600" algn="l" defTabSz="914400" rtl="0" eaLnBrk="1" latinLnBrk="0" hangingPunct="1">
              <a:lnSpc>
                <a:spcPct val="90000"/>
              </a:lnSpc>
              <a:spcBef>
                <a:spcPts val="0"/>
              </a:spcBef>
              <a:buFont typeface="Arial"/>
              <a:buChar char="•"/>
              <a:defRPr sz="1800" kern="1200">
                <a:solidFill>
                  <a:schemeClr val="tx1"/>
                </a:solidFill>
                <a:latin typeface="+mn-lt"/>
                <a:ea typeface="+mn-ea"/>
                <a:cs typeface="+mn-cs"/>
              </a:defRPr>
            </a:lvl9pPr>
          </a:lstStyle>
          <a:p>
            <a:pPr marL="0" indent="0">
              <a:lnSpc>
                <a:spcPct val="100000"/>
              </a:lnSpc>
              <a:buFontTx/>
              <a:buNone/>
            </a:pPr>
            <a:r>
              <a:rPr lang="en-US" dirty="0" smtClean="0"/>
              <a:t>Java error:</a:t>
            </a:r>
          </a:p>
          <a:p>
            <a:pPr marL="0" indent="0">
              <a:lnSpc>
                <a:spcPct val="100000"/>
              </a:lnSpc>
              <a:buFontTx/>
              <a:buNone/>
            </a:pPr>
            <a:r>
              <a:rPr lang="en-US" dirty="0" smtClean="0"/>
              <a:t>Type mismatch: cannot convert from double to </a:t>
            </a:r>
            <a:r>
              <a:rPr lang="en-US" dirty="0" err="1" smtClean="0"/>
              <a:t>int</a:t>
            </a:r>
            <a:endParaRPr lang="en-US" dirty="0"/>
          </a:p>
        </p:txBody>
      </p:sp>
      <p:sp>
        <p:nvSpPr>
          <p:cNvPr id="5" name="TextBox 4"/>
          <p:cNvSpPr txBox="1"/>
          <p:nvPr/>
        </p:nvSpPr>
        <p:spPr>
          <a:xfrm>
            <a:off x="1182201" y="2256891"/>
            <a:ext cx="4899098" cy="646331"/>
          </a:xfrm>
          <a:prstGeom prst="rect">
            <a:avLst/>
          </a:prstGeom>
          <a:noFill/>
        </p:spPr>
        <p:txBody>
          <a:bodyPr wrap="none" rtlCol="0">
            <a:spAutoFit/>
          </a:bodyPr>
          <a:lstStyle/>
          <a:p>
            <a:r>
              <a:rPr lang="en-US" sz="3600" dirty="0" err="1" smtClean="0">
                <a:latin typeface="Courier New" charset="0"/>
                <a:ea typeface="Courier New" charset="0"/>
                <a:cs typeface="Courier New" charset="0"/>
              </a:rPr>
              <a:t>int</a:t>
            </a:r>
            <a:r>
              <a:rPr lang="en-US" sz="3600" dirty="0" smtClean="0">
                <a:latin typeface="Courier New" charset="0"/>
                <a:ea typeface="Courier New" charset="0"/>
                <a:cs typeface="Courier New" charset="0"/>
              </a:rPr>
              <a:t> </a:t>
            </a:r>
            <a:r>
              <a:rPr lang="en-US" sz="3600" dirty="0" err="1" smtClean="0">
                <a:latin typeface="Courier New" charset="0"/>
                <a:ea typeface="Courier New" charset="0"/>
                <a:cs typeface="Courier New" charset="0"/>
              </a:rPr>
              <a:t>myAge</a:t>
            </a:r>
            <a:r>
              <a:rPr lang="en-US" sz="3600" dirty="0" smtClean="0">
                <a:latin typeface="Courier New" charset="0"/>
                <a:ea typeface="Courier New" charset="0"/>
                <a:cs typeface="Courier New" charset="0"/>
              </a:rPr>
              <a:t> = 12.5;</a:t>
            </a:r>
            <a:endParaRPr lang="en-US" sz="3600" dirty="0">
              <a:latin typeface="Courier New" charset="0"/>
              <a:ea typeface="Courier New" charset="0"/>
              <a:cs typeface="Courier New" charset="0"/>
            </a:endParaRPr>
          </a:p>
        </p:txBody>
      </p:sp>
    </p:spTree>
    <p:extLst>
      <p:ext uri="{BB962C8B-B14F-4D97-AF65-F5344CB8AC3E}">
        <p14:creationId xmlns:p14="http://schemas.microsoft.com/office/powerpoint/2010/main" val="134439554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6" name="Title 1"/>
          <p:cNvSpPr txBox="1">
            <a:spLocks/>
          </p:cNvSpPr>
          <p:nvPr/>
        </p:nvSpPr>
        <p:spPr>
          <a:xfrm>
            <a:off x="2938183" y="3094540"/>
            <a:ext cx="6315635" cy="668920"/>
          </a:xfrm>
          <a:prstGeom prst="rect">
            <a:avLst/>
          </a:prstGeom>
          <a:noFill/>
          <a:ln w="28575">
            <a:solidFill>
              <a:schemeClr val="tx1"/>
            </a:solidFill>
          </a:ln>
        </p:spPr>
        <p:style>
          <a:lnRef idx="2">
            <a:schemeClr val="dk1"/>
          </a:lnRef>
          <a:fillRef idx="1">
            <a:schemeClr val="lt1"/>
          </a:fillRef>
          <a:effectRef idx="0">
            <a:schemeClr val="dk1"/>
          </a:effectRef>
          <a:fontRef idx="minor">
            <a:schemeClr val="dk1"/>
          </a:fontRef>
        </p:style>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t>Software Implementation</a:t>
            </a:r>
            <a:endParaRPr lang="en-US" dirty="0"/>
          </a:p>
        </p:txBody>
      </p:sp>
    </p:spTree>
    <p:extLst>
      <p:ext uri="{BB962C8B-B14F-4D97-AF65-F5344CB8AC3E}">
        <p14:creationId xmlns:p14="http://schemas.microsoft.com/office/powerpoint/2010/main" val="4570972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Eclipse Architecture</a:t>
            </a:r>
            <a:endParaRPr lang="en-US" dirty="0"/>
          </a:p>
        </p:txBody>
      </p:sp>
      <p:pic>
        <p:nvPicPr>
          <p:cNvPr id="4" name="Picture 3"/>
          <p:cNvPicPr>
            <a:picLocks noChangeAspect="1"/>
          </p:cNvPicPr>
          <p:nvPr/>
        </p:nvPicPr>
        <p:blipFill rotWithShape="1">
          <a:blip r:embed="rId3"/>
          <a:srcRect l="791" t="2346" r="1076" b="2946"/>
          <a:stretch/>
        </p:blipFill>
        <p:spPr>
          <a:xfrm>
            <a:off x="2084832" y="2066545"/>
            <a:ext cx="6675120" cy="4114800"/>
          </a:xfrm>
          <a:prstGeom prst="rect">
            <a:avLst/>
          </a:prstGeom>
        </p:spPr>
      </p:pic>
      <p:grpSp>
        <p:nvGrpSpPr>
          <p:cNvPr id="6" name="Group 5"/>
          <p:cNvGrpSpPr/>
          <p:nvPr/>
        </p:nvGrpSpPr>
        <p:grpSpPr>
          <a:xfrm>
            <a:off x="7223190" y="4893187"/>
            <a:ext cx="2146931" cy="1288158"/>
            <a:chOff x="6018589" y="771687"/>
            <a:chExt cx="2146931" cy="1288158"/>
          </a:xfrm>
        </p:grpSpPr>
        <p:sp>
          <p:nvSpPr>
            <p:cNvPr id="7" name="Rounded Rectangle 6"/>
            <p:cNvSpPr/>
            <p:nvPr/>
          </p:nvSpPr>
          <p:spPr>
            <a:xfrm>
              <a:off x="6018589" y="771687"/>
              <a:ext cx="2146931" cy="1288158"/>
            </a:xfrm>
            <a:prstGeom prst="roundRect">
              <a:avLst>
                <a:gd name="adj" fmla="val 10000"/>
              </a:avLst>
            </a:prstGeom>
            <a:solidFill>
              <a:srgbClr val="006972"/>
            </a:solidFill>
          </p:spPr>
          <p:style>
            <a:lnRef idx="0">
              <a:schemeClr val="lt1">
                <a:hueOff val="0"/>
                <a:satOff val="0"/>
                <a:lumOff val="0"/>
                <a:alphaOff val="0"/>
              </a:schemeClr>
            </a:lnRef>
            <a:fillRef idx="3">
              <a:scrgbClr r="0" g="0" b="0"/>
            </a:fillRef>
            <a:effectRef idx="2">
              <a:schemeClr val="accent1">
                <a:hueOff val="0"/>
                <a:satOff val="0"/>
                <a:lumOff val="0"/>
                <a:alphaOff val="0"/>
              </a:schemeClr>
            </a:effectRef>
            <a:fontRef idx="minor">
              <a:schemeClr val="lt1"/>
            </a:fontRef>
          </p:style>
        </p:sp>
        <p:sp>
          <p:nvSpPr>
            <p:cNvPr id="8" name="Rounded Rectangle 4"/>
            <p:cNvSpPr/>
            <p:nvPr/>
          </p:nvSpPr>
          <p:spPr>
            <a:xfrm>
              <a:off x="6056318" y="809416"/>
              <a:ext cx="2071473" cy="12127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smtClean="0">
                  <a:solidFill>
                    <a:schemeClr val="tx1"/>
                  </a:solidFill>
                </a:rPr>
                <a:t>Novice Helper Plugin</a:t>
              </a:r>
              <a:endParaRPr lang="en-US" sz="2600" kern="1200" dirty="0">
                <a:solidFill>
                  <a:schemeClr val="tx1"/>
                </a:solidFill>
              </a:endParaRPr>
            </a:p>
          </p:txBody>
        </p:sp>
      </p:grpSp>
    </p:spTree>
    <p:extLst>
      <p:ext uri="{BB962C8B-B14F-4D97-AF65-F5344CB8AC3E}">
        <p14:creationId xmlns:p14="http://schemas.microsoft.com/office/powerpoint/2010/main" val="2017209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a:t>
            </a:r>
            <a:endParaRPr lang="en-US" dirty="0"/>
          </a:p>
        </p:txBody>
      </p:sp>
      <p:pic>
        <p:nvPicPr>
          <p:cNvPr id="4" name="Picture 3"/>
          <p:cNvPicPr>
            <a:picLocks noChangeAspect="1"/>
          </p:cNvPicPr>
          <p:nvPr/>
        </p:nvPicPr>
        <p:blipFill>
          <a:blip r:embed="rId3"/>
          <a:stretch>
            <a:fillRect/>
          </a:stretch>
        </p:blipFill>
        <p:spPr>
          <a:xfrm>
            <a:off x="1182201" y="2032186"/>
            <a:ext cx="5180977" cy="4535424"/>
          </a:xfrm>
          <a:prstGeom prst="rect">
            <a:avLst/>
          </a:prstGeom>
        </p:spPr>
      </p:pic>
    </p:spTree>
    <p:extLst>
      <p:ext uri="{BB962C8B-B14F-4D97-AF65-F5344CB8AC3E}">
        <p14:creationId xmlns:p14="http://schemas.microsoft.com/office/powerpoint/2010/main" val="17543850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3"/>
          <a:stretch>
            <a:fillRect/>
          </a:stretch>
        </p:blipFill>
        <p:spPr>
          <a:xfrm>
            <a:off x="1" y="0"/>
            <a:ext cx="12417552" cy="6868646"/>
          </a:xfrm>
          <a:prstGeom prst="rect">
            <a:avLst/>
          </a:prstGeom>
        </p:spPr>
      </p:pic>
    </p:spTree>
    <p:extLst>
      <p:ext uri="{BB962C8B-B14F-4D97-AF65-F5344CB8AC3E}">
        <p14:creationId xmlns:p14="http://schemas.microsoft.com/office/powerpoint/2010/main" val="39113728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3" name="Title 1"/>
          <p:cNvSpPr txBox="1">
            <a:spLocks/>
          </p:cNvSpPr>
          <p:nvPr/>
        </p:nvSpPr>
        <p:spPr>
          <a:xfrm>
            <a:off x="5269903" y="3094540"/>
            <a:ext cx="1652195" cy="668920"/>
          </a:xfrm>
          <a:prstGeom prst="rect">
            <a:avLst/>
          </a:prstGeom>
          <a:noFill/>
          <a:ln w="28575">
            <a:solidFill>
              <a:schemeClr val="tx1"/>
            </a:solidFill>
          </a:ln>
        </p:spPr>
        <p:style>
          <a:lnRef idx="2">
            <a:schemeClr val="dk1"/>
          </a:lnRef>
          <a:fillRef idx="1">
            <a:schemeClr val="lt1"/>
          </a:fillRef>
          <a:effectRef idx="0">
            <a:schemeClr val="dk1"/>
          </a:effectRef>
          <a:fontRef idx="minor">
            <a:schemeClr val="dk1"/>
          </a:fontRef>
        </p:style>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mtClean="0"/>
              <a:t>Demo</a:t>
            </a:r>
            <a:endParaRPr lang="en-US" dirty="0"/>
          </a:p>
        </p:txBody>
      </p:sp>
    </p:spTree>
    <p:extLst>
      <p:ext uri="{BB962C8B-B14F-4D97-AF65-F5344CB8AC3E}">
        <p14:creationId xmlns:p14="http://schemas.microsoft.com/office/powerpoint/2010/main" val="46699091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DemoFinalPresent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83790" y="0"/>
            <a:ext cx="7920038" cy="6858000"/>
          </a:xfrm>
          <a:prstGeom prst="rect">
            <a:avLst/>
          </a:prstGeom>
        </p:spPr>
      </p:pic>
    </p:spTree>
    <p:extLst>
      <p:ext uri="{BB962C8B-B14F-4D97-AF65-F5344CB8AC3E}">
        <p14:creationId xmlns:p14="http://schemas.microsoft.com/office/powerpoint/2010/main" val="31731032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Shape 120"/>
          <p:cNvSpPr txBox="1">
            <a:spLocks noGrp="1"/>
          </p:cNvSpPr>
          <p:nvPr>
            <p:ph type="body" idx="1"/>
          </p:nvPr>
        </p:nvSpPr>
        <p:spPr>
          <a:xfrm>
            <a:off x="713232" y="2581262"/>
            <a:ext cx="11478768" cy="2778135"/>
          </a:xfrm>
          <a:prstGeom prst="rect">
            <a:avLst/>
          </a:prstGeom>
        </p:spPr>
        <p:txBody>
          <a:bodyPr vert="horz" lIns="121900" tIns="121900" rIns="121900" bIns="121900" rtlCol="0" anchor="ctr" anchorCtr="0">
            <a:noAutofit/>
          </a:bodyPr>
          <a:lstStyle/>
          <a:p>
            <a:pPr>
              <a:buNone/>
            </a:pPr>
            <a:r>
              <a:rPr lang="en-US" sz="3200" b="0" i="0" dirty="0">
                <a:solidFill>
                  <a:schemeClr val="tx1"/>
                </a:solidFill>
              </a:rPr>
              <a:t>Novice Helper, an Eclipse Integrated Development Environment (IDE) Plugin aims to teach young students about computer science and programming by translating Java’s compiler error messages into age appropriate debugging advice embedded with computer science concepts. </a:t>
            </a:r>
            <a:endParaRPr lang="en" sz="3200" b="0" i="0" dirty="0">
              <a:solidFill>
                <a:schemeClr val="tx1"/>
              </a:solidFill>
            </a:endParaRPr>
          </a:p>
        </p:txBody>
      </p:sp>
      <p:sp>
        <p:nvSpPr>
          <p:cNvPr id="2" name="Rectangle 1"/>
          <p:cNvSpPr/>
          <p:nvPr/>
        </p:nvSpPr>
        <p:spPr>
          <a:xfrm rot="20626301">
            <a:off x="5544033" y="1199960"/>
            <a:ext cx="1130917" cy="1248141"/>
          </a:xfrm>
          <a:prstGeom prst="rect">
            <a:avLst/>
          </a:prstGeom>
          <a:solidFill>
            <a:srgbClr val="8BC7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5023014" y="1489571"/>
            <a:ext cx="2859203" cy="668920"/>
          </a:xfrm>
          <a:prstGeom prst="rect">
            <a:avLst/>
          </a:prstGeom>
          <a:noFill/>
          <a:ln w="28575">
            <a:solidFill>
              <a:schemeClr val="tx1"/>
            </a:solidFill>
          </a:ln>
        </p:spPr>
        <p:style>
          <a:lnRef idx="2">
            <a:schemeClr val="dk1"/>
          </a:lnRef>
          <a:fillRef idx="1">
            <a:schemeClr val="lt1"/>
          </a:fillRef>
          <a:effectRef idx="0">
            <a:schemeClr val="dk1"/>
          </a:effectRef>
          <a:fontRef idx="minor">
            <a:schemeClr val="dk1"/>
          </a:fontRef>
        </p:style>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t>Conclusion</a:t>
            </a:r>
            <a:endParaRPr lang="en-US" dirty="0"/>
          </a:p>
        </p:txBody>
      </p:sp>
    </p:spTree>
    <p:extLst>
      <p:ext uri="{BB962C8B-B14F-4D97-AF65-F5344CB8AC3E}">
        <p14:creationId xmlns:p14="http://schemas.microsoft.com/office/powerpoint/2010/main" val="18668108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2201" y="531200"/>
            <a:ext cx="2475399" cy="822112"/>
          </a:xfrm>
          <a:ln w="3175">
            <a:noFill/>
          </a:ln>
        </p:spPr>
        <p:txBody>
          <a:bodyPr/>
          <a:lstStyle/>
          <a:p>
            <a:pPr algn="ctr"/>
            <a:r>
              <a:rPr lang="en-US" dirty="0" smtClean="0"/>
              <a:t>Overview</a:t>
            </a:r>
            <a:endParaRPr lang="en-US" dirty="0"/>
          </a:p>
        </p:txBody>
      </p:sp>
      <p:sp>
        <p:nvSpPr>
          <p:cNvPr id="3" name="Text Placeholder 2"/>
          <p:cNvSpPr>
            <a:spLocks noGrp="1"/>
          </p:cNvSpPr>
          <p:nvPr>
            <p:ph type="body" idx="1"/>
          </p:nvPr>
        </p:nvSpPr>
        <p:spPr/>
        <p:txBody>
          <a:bodyPr>
            <a:normAutofit fontScale="70000" lnSpcReduction="20000"/>
          </a:bodyPr>
          <a:lstStyle/>
          <a:p>
            <a:pPr marL="514350" indent="-514350">
              <a:lnSpc>
                <a:spcPct val="120000"/>
              </a:lnSpc>
              <a:spcBef>
                <a:spcPts val="20"/>
              </a:spcBef>
              <a:buFont typeface="+mj-lt"/>
              <a:buAutoNum type="arabicPeriod"/>
            </a:pPr>
            <a:r>
              <a:rPr lang="en-US" sz="3600" dirty="0" smtClean="0"/>
              <a:t>Motivation</a:t>
            </a:r>
          </a:p>
          <a:p>
            <a:pPr marL="514350" indent="-514350">
              <a:lnSpc>
                <a:spcPct val="120000"/>
              </a:lnSpc>
              <a:spcBef>
                <a:spcPts val="20"/>
              </a:spcBef>
              <a:buFont typeface="+mj-lt"/>
              <a:buAutoNum type="arabicPeriod"/>
            </a:pPr>
            <a:r>
              <a:rPr lang="en-US" sz="3600" dirty="0" smtClean="0"/>
              <a:t>Relevant Research</a:t>
            </a:r>
          </a:p>
          <a:p>
            <a:pPr marL="514350" indent="-514350">
              <a:lnSpc>
                <a:spcPct val="120000"/>
              </a:lnSpc>
              <a:spcBef>
                <a:spcPts val="20"/>
              </a:spcBef>
              <a:buFont typeface="+mj-lt"/>
              <a:buAutoNum type="arabicPeriod"/>
            </a:pPr>
            <a:r>
              <a:rPr lang="en-US" sz="3600" dirty="0" smtClean="0"/>
              <a:t>Research Hypothesis</a:t>
            </a:r>
          </a:p>
          <a:p>
            <a:pPr marL="514350" indent="-514350">
              <a:lnSpc>
                <a:spcPct val="120000"/>
              </a:lnSpc>
              <a:spcBef>
                <a:spcPts val="20"/>
              </a:spcBef>
              <a:buFont typeface="+mj-lt"/>
              <a:buAutoNum type="arabicPeriod"/>
            </a:pPr>
            <a:r>
              <a:rPr lang="en-US" sz="3600" dirty="0" smtClean="0"/>
              <a:t>Novice Helper Goals </a:t>
            </a:r>
          </a:p>
          <a:p>
            <a:pPr marL="514350" indent="-514350">
              <a:lnSpc>
                <a:spcPct val="120000"/>
              </a:lnSpc>
              <a:spcBef>
                <a:spcPts val="20"/>
              </a:spcBef>
              <a:buFont typeface="+mj-lt"/>
              <a:buAutoNum type="arabicPeriod"/>
            </a:pPr>
            <a:r>
              <a:rPr lang="en-US" sz="3600" dirty="0" smtClean="0"/>
              <a:t>Solution</a:t>
            </a:r>
          </a:p>
          <a:p>
            <a:pPr marL="1028700" lvl="1" indent="-571500">
              <a:lnSpc>
                <a:spcPct val="120000"/>
              </a:lnSpc>
              <a:spcBef>
                <a:spcPts val="20"/>
              </a:spcBef>
              <a:buFont typeface="+mj-lt"/>
              <a:buAutoNum type="romanLcPeriod"/>
            </a:pPr>
            <a:r>
              <a:rPr lang="en-US" sz="3200" dirty="0" smtClean="0"/>
              <a:t>Programming Exercises</a:t>
            </a:r>
          </a:p>
          <a:p>
            <a:pPr marL="1028700" lvl="1" indent="-571500">
              <a:lnSpc>
                <a:spcPct val="120000"/>
              </a:lnSpc>
              <a:spcBef>
                <a:spcPts val="20"/>
              </a:spcBef>
              <a:buFont typeface="+mj-lt"/>
              <a:buAutoNum type="romanLcPeriod"/>
            </a:pPr>
            <a:r>
              <a:rPr lang="en-US" sz="3200" dirty="0" smtClean="0"/>
              <a:t>Error Dictionary</a:t>
            </a:r>
          </a:p>
          <a:p>
            <a:pPr marL="1028700" lvl="1" indent="-571500">
              <a:lnSpc>
                <a:spcPct val="120000"/>
              </a:lnSpc>
              <a:spcBef>
                <a:spcPts val="20"/>
              </a:spcBef>
              <a:buFont typeface="+mj-lt"/>
              <a:buAutoNum type="romanLcPeriod"/>
            </a:pPr>
            <a:r>
              <a:rPr lang="en-US" sz="3200" dirty="0" smtClean="0"/>
              <a:t>Software Implementation</a:t>
            </a:r>
          </a:p>
          <a:p>
            <a:pPr marL="514350" indent="-514350">
              <a:lnSpc>
                <a:spcPct val="120000"/>
              </a:lnSpc>
              <a:spcBef>
                <a:spcPts val="20"/>
              </a:spcBef>
              <a:buFont typeface="+mj-lt"/>
              <a:buAutoNum type="arabicPeriod"/>
            </a:pPr>
            <a:r>
              <a:rPr lang="en-US" sz="3600" dirty="0" smtClean="0"/>
              <a:t>Demo</a:t>
            </a:r>
          </a:p>
          <a:p>
            <a:pPr marL="514350" indent="-514350">
              <a:lnSpc>
                <a:spcPct val="120000"/>
              </a:lnSpc>
              <a:spcBef>
                <a:spcPts val="20"/>
              </a:spcBef>
              <a:buFont typeface="+mj-lt"/>
              <a:buAutoNum type="arabicPeriod"/>
            </a:pPr>
            <a:r>
              <a:rPr lang="en-US" sz="3600" dirty="0" smtClean="0"/>
              <a:t>Conclusion</a:t>
            </a:r>
          </a:p>
          <a:p>
            <a:pPr marL="514350" indent="-514350">
              <a:lnSpc>
                <a:spcPct val="120000"/>
              </a:lnSpc>
              <a:spcBef>
                <a:spcPts val="20"/>
              </a:spcBef>
              <a:buFont typeface="+mj-lt"/>
              <a:buAutoNum type="arabicPeriod"/>
            </a:pPr>
            <a:r>
              <a:rPr lang="en-US" sz="3600" dirty="0" smtClean="0"/>
              <a:t>Continuing Research</a:t>
            </a:r>
          </a:p>
          <a:p>
            <a:pPr marL="514350" indent="-514350">
              <a:buFont typeface="+mj-lt"/>
              <a:buAutoNum type="arabicPeriod"/>
            </a:pPr>
            <a:endParaRPr lang="en-US" dirty="0"/>
          </a:p>
          <a:p>
            <a:pPr marL="514350" indent="-514350">
              <a:buFont typeface="+mj-lt"/>
              <a:buAutoNum type="arabicPeriod"/>
            </a:pPr>
            <a:endParaRPr lang="en-US" dirty="0" smtClean="0"/>
          </a:p>
        </p:txBody>
      </p:sp>
    </p:spTree>
    <p:extLst>
      <p:ext uri="{BB962C8B-B14F-4D97-AF65-F5344CB8AC3E}">
        <p14:creationId xmlns:p14="http://schemas.microsoft.com/office/powerpoint/2010/main" val="1394998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Continuing Research</a:t>
            </a:r>
            <a:endParaRPr lang="en-US" dirty="0"/>
          </a:p>
        </p:txBody>
      </p:sp>
      <p:sp>
        <p:nvSpPr>
          <p:cNvPr id="3" name="Text Placeholder 2"/>
          <p:cNvSpPr>
            <a:spLocks noGrp="1"/>
          </p:cNvSpPr>
          <p:nvPr>
            <p:ph type="body" idx="1"/>
          </p:nvPr>
        </p:nvSpPr>
        <p:spPr/>
        <p:txBody>
          <a:bodyPr/>
          <a:lstStyle/>
          <a:p>
            <a:pPr>
              <a:lnSpc>
                <a:spcPct val="100000"/>
              </a:lnSpc>
            </a:pPr>
            <a:r>
              <a:rPr lang="en-US" dirty="0" smtClean="0"/>
              <a:t>Improvements</a:t>
            </a:r>
          </a:p>
          <a:p>
            <a:pPr lvl="1">
              <a:lnSpc>
                <a:spcPct val="100000"/>
              </a:lnSpc>
            </a:pPr>
            <a:r>
              <a:rPr lang="en-US" dirty="0" smtClean="0"/>
              <a:t>Software: better error translation process</a:t>
            </a:r>
          </a:p>
          <a:p>
            <a:pPr lvl="1">
              <a:lnSpc>
                <a:spcPct val="100000"/>
              </a:lnSpc>
            </a:pPr>
            <a:r>
              <a:rPr lang="en-US" dirty="0" smtClean="0"/>
              <a:t>General: hone exercise problems and error translations</a:t>
            </a:r>
          </a:p>
          <a:p>
            <a:pPr lvl="1">
              <a:lnSpc>
                <a:spcPct val="100000"/>
              </a:lnSpc>
            </a:pPr>
            <a:endParaRPr lang="en-US" dirty="0" smtClean="0"/>
          </a:p>
          <a:p>
            <a:pPr lvl="1">
              <a:lnSpc>
                <a:spcPct val="100000"/>
              </a:lnSpc>
            </a:pPr>
            <a:endParaRPr lang="en-US" dirty="0" smtClean="0"/>
          </a:p>
          <a:p>
            <a:pPr>
              <a:lnSpc>
                <a:spcPct val="100000"/>
              </a:lnSpc>
            </a:pPr>
            <a:r>
              <a:rPr lang="en-US" dirty="0" smtClean="0"/>
              <a:t>Summer 2017: Applying for approval for a user study to test Novice Helper on users aged 9 through 12</a:t>
            </a:r>
            <a:endParaRPr lang="en-US" dirty="0"/>
          </a:p>
        </p:txBody>
      </p:sp>
    </p:spTree>
    <p:extLst>
      <p:ext uri="{BB962C8B-B14F-4D97-AF65-F5344CB8AC3E}">
        <p14:creationId xmlns:p14="http://schemas.microsoft.com/office/powerpoint/2010/main" val="8302234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Acknowledgments</a:t>
            </a:r>
            <a:endParaRPr lang="en-US" dirty="0"/>
          </a:p>
        </p:txBody>
      </p:sp>
      <p:sp>
        <p:nvSpPr>
          <p:cNvPr id="3" name="Text Placeholder 2"/>
          <p:cNvSpPr>
            <a:spLocks noGrp="1"/>
          </p:cNvSpPr>
          <p:nvPr>
            <p:ph type="body" idx="1"/>
          </p:nvPr>
        </p:nvSpPr>
        <p:spPr/>
        <p:txBody>
          <a:bodyPr>
            <a:norm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3200" dirty="0" smtClean="0"/>
              <a:t>I would like to thank my supervisor, Professor Martin </a:t>
            </a:r>
            <a:r>
              <a:rPr lang="en-US" sz="3200" dirty="0" err="1" smtClean="0"/>
              <a:t>Robillard</a:t>
            </a:r>
            <a:r>
              <a:rPr lang="en-US" sz="3200" dirty="0" smtClean="0"/>
              <a:t> for his guidance  and support throughout the project.</a:t>
            </a:r>
          </a:p>
          <a:p>
            <a:pPr marL="0" marR="0" lvl="0" indent="0" algn="ctr" defTabSz="914400" eaLnBrk="1" fontAlgn="auto" latinLnBrk="0" hangingPunct="1">
              <a:lnSpc>
                <a:spcPct val="100000"/>
              </a:lnSpc>
              <a:spcBef>
                <a:spcPts val="0"/>
              </a:spcBef>
              <a:spcAft>
                <a:spcPts val="0"/>
              </a:spcAft>
              <a:buClrTx/>
              <a:buSzTx/>
              <a:buFontTx/>
              <a:buNone/>
              <a:tabLst/>
              <a:defRPr/>
            </a:pPr>
            <a:endParaRPr lang="en-US" sz="3200" dirty="0"/>
          </a:p>
          <a:p>
            <a:pPr marL="0" marR="0" lvl="0" indent="0" algn="ctr" defTabSz="914400" eaLnBrk="1" fontAlgn="auto" latinLnBrk="0" hangingPunct="1">
              <a:lnSpc>
                <a:spcPct val="100000"/>
              </a:lnSpc>
              <a:spcBef>
                <a:spcPts val="0"/>
              </a:spcBef>
              <a:spcAft>
                <a:spcPts val="0"/>
              </a:spcAft>
              <a:buClrTx/>
              <a:buSzTx/>
              <a:buFontTx/>
              <a:buNone/>
              <a:tabLst/>
              <a:defRPr/>
            </a:pPr>
            <a:r>
              <a:rPr lang="en-US" sz="3200" dirty="0" smtClean="0"/>
              <a:t>I would like to thank Dr. </a:t>
            </a:r>
            <a:r>
              <a:rPr lang="en-US" sz="3200" dirty="0" err="1" smtClean="0"/>
              <a:t>Taciana</a:t>
            </a:r>
            <a:r>
              <a:rPr lang="en-US" sz="3200" dirty="0" smtClean="0"/>
              <a:t> </a:t>
            </a:r>
            <a:r>
              <a:rPr lang="en-US" sz="3200" dirty="0" err="1" smtClean="0"/>
              <a:t>Pontual</a:t>
            </a:r>
            <a:r>
              <a:rPr lang="en-US" sz="3200" dirty="0" smtClean="0"/>
              <a:t> da Rocha Falcao from McGill’s Department of Education who provided insight and expertise in creating the exercises and error translations.</a:t>
            </a:r>
            <a:endParaRPr lang="en-US" sz="3200" dirty="0"/>
          </a:p>
        </p:txBody>
      </p:sp>
    </p:spTree>
    <p:extLst>
      <p:ext uri="{BB962C8B-B14F-4D97-AF65-F5344CB8AC3E}">
        <p14:creationId xmlns:p14="http://schemas.microsoft.com/office/powerpoint/2010/main" val="207532544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Citations</a:t>
            </a:r>
            <a:endParaRPr lang="en-US" dirty="0"/>
          </a:p>
        </p:txBody>
      </p:sp>
      <p:sp>
        <p:nvSpPr>
          <p:cNvPr id="3" name="Text Placeholder 2"/>
          <p:cNvSpPr>
            <a:spLocks noGrp="1"/>
          </p:cNvSpPr>
          <p:nvPr>
            <p:ph type="body" idx="1"/>
          </p:nvPr>
        </p:nvSpPr>
        <p:spPr/>
        <p:txBody>
          <a:bodyPr>
            <a:normAutofit fontScale="85000" lnSpcReduction="10000"/>
          </a:bodyPr>
          <a:lstStyle/>
          <a:p>
            <a:pPr marL="0" indent="0">
              <a:buNone/>
            </a:pPr>
            <a:r>
              <a:rPr lang="en-US" sz="1500" i="1" dirty="0"/>
              <a:t>Scratch</a:t>
            </a:r>
            <a:r>
              <a:rPr lang="en-US" sz="1500" dirty="0"/>
              <a:t> [Screen Shot]. (</a:t>
            </a:r>
            <a:r>
              <a:rPr lang="en-US" sz="1500" dirty="0" err="1"/>
              <a:t>n.d.</a:t>
            </a:r>
            <a:r>
              <a:rPr lang="en-US" sz="1500" dirty="0"/>
              <a:t>). Retrieved from </a:t>
            </a:r>
            <a:r>
              <a:rPr lang="en-US" sz="1500" dirty="0">
                <a:hlinkClick r:id="rId2"/>
              </a:rPr>
              <a:t>http://</a:t>
            </a:r>
            <a:r>
              <a:rPr lang="en-US" sz="1500" dirty="0" smtClean="0">
                <a:hlinkClick r:id="rId2"/>
              </a:rPr>
              <a:t>news.mit.edu/sites/mit.edu.newsoffice/files/images/2013/20130514110054-1_0_0.jpg</a:t>
            </a:r>
            <a:endParaRPr lang="en-US" sz="1500" dirty="0" smtClean="0"/>
          </a:p>
          <a:p>
            <a:pPr marL="0" indent="0">
              <a:buNone/>
            </a:pPr>
            <a:endParaRPr lang="en-US" sz="1500" dirty="0"/>
          </a:p>
          <a:p>
            <a:pPr marL="0" indent="0">
              <a:buNone/>
            </a:pPr>
            <a:r>
              <a:rPr lang="en-US" sz="1600" dirty="0"/>
              <a:t>Platform architecture. (</a:t>
            </a:r>
            <a:r>
              <a:rPr lang="en-US" sz="1600" dirty="0" err="1"/>
              <a:t>n.d.</a:t>
            </a:r>
            <a:r>
              <a:rPr lang="en-US" sz="1600" dirty="0"/>
              <a:t>). Retrieved from Eclipse Help website: https://</a:t>
            </a:r>
            <a:r>
              <a:rPr lang="en-US" sz="1600" dirty="0" err="1"/>
              <a:t>help.eclipse.org</a:t>
            </a:r>
            <a:r>
              <a:rPr lang="en-US" sz="1600" dirty="0"/>
              <a:t>/neon/ </a:t>
            </a:r>
            <a:r>
              <a:rPr lang="en-US" sz="1600" dirty="0" err="1"/>
              <a:t>index.jsptopic</a:t>
            </a:r>
            <a:r>
              <a:rPr lang="en-US" sz="1600" dirty="0"/>
              <a:t>=%2Forg.eclipse.platform.doc.isv%2Fguide%2Farch.htm</a:t>
            </a:r>
          </a:p>
          <a:p>
            <a:pPr marL="0" indent="0">
              <a:buNone/>
            </a:pPr>
            <a:endParaRPr lang="en-US" sz="1500" dirty="0"/>
          </a:p>
          <a:p>
            <a:pPr marL="0" indent="0">
              <a:buNone/>
            </a:pPr>
            <a:r>
              <a:rPr lang="en-US" sz="1500" dirty="0"/>
              <a:t>W. Robinson. From Scratch to Patch: Easing the Blocks-Text Transition. In Proceedings of the 11th Workshop in Primary and Secondary Computing Education, </a:t>
            </a:r>
            <a:r>
              <a:rPr lang="en-US" sz="1500" dirty="0" err="1"/>
              <a:t>WiPSCE</a:t>
            </a:r>
            <a:r>
              <a:rPr lang="en-US" sz="1500" dirty="0"/>
              <a:t> ’16 2016, pages 96-99, New York, NY, USA, 2016. ACM. ISBN 978-1-4503-4223-0. </a:t>
            </a:r>
            <a:r>
              <a:rPr lang="en-US" sz="1500" dirty="0" err="1"/>
              <a:t>doi</a:t>
            </a:r>
            <a:r>
              <a:rPr lang="en-US" sz="1500" dirty="0"/>
              <a:t> </a:t>
            </a:r>
            <a:r>
              <a:rPr lang="en-US" sz="1500" dirty="0" smtClean="0"/>
              <a:t>10.1145/2978249.2978265</a:t>
            </a:r>
          </a:p>
          <a:p>
            <a:pPr marL="0" indent="0">
              <a:buNone/>
            </a:pPr>
            <a:endParaRPr lang="en-US" sz="1500" dirty="0"/>
          </a:p>
          <a:p>
            <a:pPr marL="0" indent="0">
              <a:buNone/>
            </a:pPr>
            <a:r>
              <a:rPr lang="en-US" sz="1500" dirty="0"/>
              <a:t>H. Tsukamoto, Y. </a:t>
            </a:r>
            <a:r>
              <a:rPr lang="en-US" sz="1500" dirty="0" err="1"/>
              <a:t>Takemura</a:t>
            </a:r>
            <a:r>
              <a:rPr lang="en-US" sz="1500" dirty="0"/>
              <a:t> and Y. Oomori. Textual vs. Visual Programming Languages in Programming </a:t>
            </a:r>
            <a:r>
              <a:rPr lang="en-US" sz="1500" dirty="0" smtClean="0"/>
              <a:t>Education </a:t>
            </a:r>
            <a:r>
              <a:rPr lang="en-US" sz="1500" dirty="0"/>
              <a:t>for Primary Schoolchildren. In Frontiers in Education Conference, FIE 2016</a:t>
            </a:r>
            <a:r>
              <a:rPr lang="en-US" sz="1500" dirty="0" smtClean="0"/>
              <a:t>.</a:t>
            </a:r>
          </a:p>
          <a:p>
            <a:pPr marL="0" indent="0">
              <a:buNone/>
            </a:pPr>
            <a:endParaRPr lang="en-US" sz="1500" dirty="0" smtClean="0"/>
          </a:p>
          <a:p>
            <a:pPr marL="0" indent="0">
              <a:buNone/>
            </a:pPr>
            <a:r>
              <a:rPr lang="en-US" sz="1500" dirty="0"/>
              <a:t>G. Marceau, K. </a:t>
            </a:r>
            <a:r>
              <a:rPr lang="en-US" sz="1500" dirty="0" err="1"/>
              <a:t>Fisler</a:t>
            </a:r>
            <a:r>
              <a:rPr lang="en-US" sz="1500" dirty="0"/>
              <a:t> and S. </a:t>
            </a:r>
            <a:r>
              <a:rPr lang="en-US" sz="1500" dirty="0" err="1"/>
              <a:t>Krishnamurthi</a:t>
            </a:r>
            <a:r>
              <a:rPr lang="en-US" sz="1500" dirty="0"/>
              <a:t>. Mind your language: On novices’ interactions with error messages. In Proceedings of the 10th SIGPLAN Symposium on New Ideas, New Paradigms, and Reflections on Programming and Software, Onward! 2011, pages 3-18, New York, NY, USA, 2011. ACM. ISBN 978-1-4503-0941-7. </a:t>
            </a:r>
            <a:r>
              <a:rPr lang="en-US" sz="1500" dirty="0" err="1"/>
              <a:t>doi</a:t>
            </a:r>
            <a:r>
              <a:rPr lang="en-US" sz="1500" dirty="0"/>
              <a:t> </a:t>
            </a:r>
            <a:r>
              <a:rPr lang="en-US" sz="1500" dirty="0" smtClean="0"/>
              <a:t>10.1145/2048237.2048241</a:t>
            </a:r>
          </a:p>
          <a:p>
            <a:pPr marL="0" indent="0">
              <a:buNone/>
            </a:pPr>
            <a:endParaRPr lang="en-US" sz="1500" dirty="0" smtClean="0"/>
          </a:p>
          <a:p>
            <a:pPr marL="0" indent="0">
              <a:buNone/>
            </a:pPr>
            <a:r>
              <a:rPr lang="en-US" sz="1500" dirty="0"/>
              <a:t>J. Jackson, M. Cobb and C. Carver. Identifying Top Java Errors for Novice Programmers. In Proceedings of the </a:t>
            </a:r>
            <a:r>
              <a:rPr lang="en-US" sz="1500" dirty="0" smtClean="0"/>
              <a:t>Frontiers </a:t>
            </a:r>
            <a:r>
              <a:rPr lang="en-US" sz="1500" dirty="0"/>
              <a:t>in Education </a:t>
            </a:r>
            <a:r>
              <a:rPr lang="en-US" sz="1500" dirty="0" smtClean="0"/>
              <a:t>Conference.</a:t>
            </a:r>
          </a:p>
          <a:p>
            <a:pPr marL="0" indent="0">
              <a:buNone/>
            </a:pPr>
            <a:endParaRPr lang="en-US" sz="1500" dirty="0" smtClean="0"/>
          </a:p>
          <a:p>
            <a:pPr marL="0" indent="0">
              <a:buNone/>
            </a:pPr>
            <a:r>
              <a:rPr lang="en-US" sz="1600" dirty="0" err="1"/>
              <a:t>Guzidial</a:t>
            </a:r>
            <a:r>
              <a:rPr lang="en-US" sz="1600" dirty="0"/>
              <a:t>, M., Ericson, B. (2005). Introduction to Computing and Programming in Java: A Multimedia Approach. Upper Saddle River, NJ: Prentice Hall. </a:t>
            </a:r>
            <a:endParaRPr lang="en-US" sz="1600" dirty="0" smtClean="0"/>
          </a:p>
          <a:p>
            <a:pPr marL="0" indent="0">
              <a:buNone/>
            </a:pPr>
            <a:endParaRPr lang="en-US" sz="1600" dirty="0"/>
          </a:p>
          <a:p>
            <a:pPr marL="0" indent="0">
              <a:buNone/>
            </a:pPr>
            <a:r>
              <a:rPr lang="en-US" sz="1600" dirty="0" smtClean="0"/>
              <a:t>Lister</a:t>
            </a:r>
            <a:r>
              <a:rPr lang="en-US" sz="1600" dirty="0"/>
              <a:t>, R., </a:t>
            </a:r>
            <a:r>
              <a:rPr lang="en-US" sz="1600" dirty="0" err="1"/>
              <a:t>Leaney</a:t>
            </a:r>
            <a:r>
              <a:rPr lang="en-US" sz="1600" dirty="0"/>
              <a:t>, J. (2003). 5th Australasian Computer Education Conference. First Year Programming: Let All the Flowers Bloom</a:t>
            </a:r>
            <a:r>
              <a:rPr lang="en-US" sz="1600" dirty="0" smtClean="0"/>
              <a:t>.</a:t>
            </a:r>
          </a:p>
          <a:p>
            <a:pPr marL="0" indent="0">
              <a:buNone/>
            </a:pPr>
            <a:endParaRPr lang="en-US" sz="1600" dirty="0"/>
          </a:p>
          <a:p>
            <a:pPr marL="0" indent="0">
              <a:buNone/>
            </a:pPr>
            <a:r>
              <a:rPr lang="en-US" sz="1600" dirty="0" err="1" smtClean="0"/>
              <a:t>Pomerantz</a:t>
            </a:r>
            <a:r>
              <a:rPr lang="en-US" sz="1600" dirty="0"/>
              <a:t>, D. (2015, October 5). Assignment 1 COMP 202. </a:t>
            </a:r>
            <a:endParaRPr lang="en-US" sz="1600" dirty="0" smtClean="0"/>
          </a:p>
          <a:p>
            <a:pPr marL="0" indent="0">
              <a:buNone/>
            </a:pPr>
            <a:endParaRPr lang="en-US" sz="1600" dirty="0"/>
          </a:p>
          <a:p>
            <a:pPr marL="0" indent="0">
              <a:buNone/>
            </a:pPr>
            <a:r>
              <a:rPr lang="en-US" sz="1600" dirty="0" err="1" smtClean="0"/>
              <a:t>Shiffman</a:t>
            </a:r>
            <a:r>
              <a:rPr lang="en-US" sz="1600" dirty="0"/>
              <a:t>, D. (2015). Learning Processing. Burlington, MA: Morgan Kaufmann.</a:t>
            </a:r>
            <a:endParaRPr lang="en-US" dirty="0"/>
          </a:p>
        </p:txBody>
      </p:sp>
    </p:spTree>
    <p:extLst>
      <p:ext uri="{BB962C8B-B14F-4D97-AF65-F5344CB8AC3E}">
        <p14:creationId xmlns:p14="http://schemas.microsoft.com/office/powerpoint/2010/main" val="24761330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Thank you!</a:t>
            </a:r>
            <a:br>
              <a:rPr lang="en-US" dirty="0" smtClean="0"/>
            </a:br>
            <a:r>
              <a:rPr lang="en-US" dirty="0" smtClean="0"/>
              <a:t>Questions? Comments?</a:t>
            </a:r>
            <a:br>
              <a:rPr lang="en-US" dirty="0" smtClean="0"/>
            </a:br>
            <a:r>
              <a:rPr lang="en-US" dirty="0" smtClean="0"/>
              <a:t/>
            </a:r>
            <a:br>
              <a:rPr lang="en-US" dirty="0" smtClean="0"/>
            </a:br>
            <a:r>
              <a:rPr lang="en-US" sz="3600" dirty="0" smtClean="0"/>
              <a:t>caroline.berger2@mail.mcgill.ca</a:t>
            </a:r>
            <a:endParaRPr lang="en-US" sz="3600" dirty="0"/>
          </a:p>
        </p:txBody>
      </p:sp>
    </p:spTree>
    <p:extLst>
      <p:ext uri="{BB962C8B-B14F-4D97-AF65-F5344CB8AC3E}">
        <p14:creationId xmlns:p14="http://schemas.microsoft.com/office/powerpoint/2010/main" val="6353723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9494" y="2104870"/>
            <a:ext cx="5358384" cy="3572256"/>
          </a:xfrm>
          <a:prstGeom prst="rect">
            <a:avLst/>
          </a:prstGeom>
        </p:spPr>
      </p:pic>
      <p:pic>
        <p:nvPicPr>
          <p:cNvPr id="5" name="Picture 4"/>
          <p:cNvPicPr>
            <a:picLocks noChangeAspect="1"/>
          </p:cNvPicPr>
          <p:nvPr/>
        </p:nvPicPr>
        <p:blipFill>
          <a:blip r:embed="rId4"/>
          <a:stretch>
            <a:fillRect/>
          </a:stretch>
        </p:blipFill>
        <p:spPr>
          <a:xfrm>
            <a:off x="161361" y="2104870"/>
            <a:ext cx="6215053" cy="3572256"/>
          </a:xfrm>
          <a:prstGeom prst="rect">
            <a:avLst/>
          </a:prstGeom>
        </p:spPr>
      </p:pic>
    </p:spTree>
    <p:extLst>
      <p:ext uri="{BB962C8B-B14F-4D97-AF65-F5344CB8AC3E}">
        <p14:creationId xmlns:p14="http://schemas.microsoft.com/office/powerpoint/2010/main" val="36763798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Relevant Research</a:t>
            </a:r>
            <a:endParaRPr lang="en-US" dirty="0"/>
          </a:p>
        </p:txBody>
      </p:sp>
      <p:sp>
        <p:nvSpPr>
          <p:cNvPr id="3" name="Text Placeholder 2"/>
          <p:cNvSpPr>
            <a:spLocks noGrp="1"/>
          </p:cNvSpPr>
          <p:nvPr>
            <p:ph type="body" idx="1"/>
          </p:nvPr>
        </p:nvSpPr>
        <p:spPr/>
        <p:txBody>
          <a:bodyPr/>
          <a:lstStyle/>
          <a:p>
            <a:r>
              <a:rPr lang="en-US" dirty="0" smtClean="0"/>
              <a:t>Programming literacy, curriculum development</a:t>
            </a:r>
          </a:p>
          <a:p>
            <a:endParaRPr lang="en-US" dirty="0" smtClean="0"/>
          </a:p>
          <a:p>
            <a:r>
              <a:rPr lang="en-US" dirty="0" smtClean="0"/>
              <a:t>Textual programming languages vs </a:t>
            </a:r>
            <a:r>
              <a:rPr lang="en-US" dirty="0"/>
              <a:t>v</a:t>
            </a:r>
            <a:r>
              <a:rPr lang="en-US" dirty="0" smtClean="0"/>
              <a:t>isual programming languages</a:t>
            </a:r>
          </a:p>
          <a:p>
            <a:endParaRPr lang="en-US" dirty="0"/>
          </a:p>
          <a:p>
            <a:r>
              <a:rPr lang="en-US" dirty="0" smtClean="0"/>
              <a:t>Tools: </a:t>
            </a:r>
            <a:r>
              <a:rPr lang="en-US" dirty="0" err="1" smtClean="0"/>
              <a:t>BlueJ</a:t>
            </a:r>
            <a:r>
              <a:rPr lang="en-US" dirty="0" smtClean="0"/>
              <a:t>, Alice, Expresso vs Scratch, Lightbot</a:t>
            </a:r>
          </a:p>
          <a:p>
            <a:endParaRPr lang="en-US" dirty="0"/>
          </a:p>
          <a:p>
            <a:endParaRPr lang="en-US" dirty="0" smtClean="0"/>
          </a:p>
          <a:p>
            <a:endParaRPr lang="en-US" dirty="0" smtClean="0"/>
          </a:p>
          <a:p>
            <a:endParaRPr lang="en-US" dirty="0" smtClean="0"/>
          </a:p>
        </p:txBody>
      </p:sp>
    </p:spTree>
    <p:extLst>
      <p:ext uri="{BB962C8B-B14F-4D97-AF65-F5344CB8AC3E}">
        <p14:creationId xmlns:p14="http://schemas.microsoft.com/office/powerpoint/2010/main" val="4402206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Novice Helper Goals</a:t>
            </a:r>
            <a:endParaRPr lang="en-US" dirty="0"/>
          </a:p>
        </p:txBody>
      </p:sp>
      <p:sp>
        <p:nvSpPr>
          <p:cNvPr id="3" name="Text Placeholder 2"/>
          <p:cNvSpPr>
            <a:spLocks noGrp="1"/>
          </p:cNvSpPr>
          <p:nvPr>
            <p:ph type="body" idx="1"/>
          </p:nvPr>
        </p:nvSpPr>
        <p:spPr/>
        <p:txBody>
          <a:bodyPr>
            <a:normAutofit/>
          </a:bodyPr>
          <a:lstStyle/>
          <a:p>
            <a:r>
              <a:rPr lang="en-US" dirty="0" smtClean="0"/>
              <a:t>used in conjunction with a set of educational exercises</a:t>
            </a:r>
          </a:p>
          <a:p>
            <a:pPr lvl="2"/>
            <a:r>
              <a:rPr lang="en-US" sz="2800" dirty="0"/>
              <a:t>v</a:t>
            </a:r>
            <a:r>
              <a:rPr lang="en-US" sz="2800" dirty="0" smtClean="0"/>
              <a:t>ariables</a:t>
            </a:r>
          </a:p>
          <a:p>
            <a:pPr lvl="2"/>
            <a:r>
              <a:rPr lang="en-US" sz="2800" dirty="0" smtClean="0"/>
              <a:t>types</a:t>
            </a:r>
          </a:p>
          <a:p>
            <a:pPr lvl="2"/>
            <a:r>
              <a:rPr lang="en-US" sz="2800" dirty="0"/>
              <a:t>l</a:t>
            </a:r>
            <a:r>
              <a:rPr lang="en-US" sz="2800" dirty="0" smtClean="0"/>
              <a:t>oops</a:t>
            </a:r>
          </a:p>
          <a:p>
            <a:pPr lvl="2"/>
            <a:r>
              <a:rPr lang="en-US" sz="2800" dirty="0"/>
              <a:t>s</a:t>
            </a:r>
            <a:r>
              <a:rPr lang="en-US" sz="2800" dirty="0" smtClean="0"/>
              <a:t>cope</a:t>
            </a:r>
          </a:p>
          <a:p>
            <a:pPr lvl="2"/>
            <a:r>
              <a:rPr lang="en-US" sz="2800" dirty="0"/>
              <a:t>c</a:t>
            </a:r>
            <a:r>
              <a:rPr lang="en-US" sz="2800" dirty="0" smtClean="0"/>
              <a:t>ontrol flow</a:t>
            </a:r>
          </a:p>
          <a:p>
            <a:pPr lvl="2"/>
            <a:endParaRPr lang="en-US" sz="2800" dirty="0" smtClean="0"/>
          </a:p>
          <a:p>
            <a:r>
              <a:rPr lang="en-US" dirty="0"/>
              <a:t>p</a:t>
            </a:r>
            <a:r>
              <a:rPr lang="en-US" dirty="0" smtClean="0"/>
              <a:t>rovide helpful debugging advice</a:t>
            </a:r>
          </a:p>
          <a:p>
            <a:pPr lvl="1"/>
            <a:endParaRPr lang="en-US" sz="2800" dirty="0"/>
          </a:p>
          <a:p>
            <a:r>
              <a:rPr lang="en-US" dirty="0"/>
              <a:t>s</a:t>
            </a:r>
            <a:r>
              <a:rPr lang="en-US" dirty="0" smtClean="0"/>
              <a:t>caffold learning process</a:t>
            </a:r>
          </a:p>
          <a:p>
            <a:pPr lvl="2"/>
            <a:r>
              <a:rPr lang="en-US" sz="2800" dirty="0"/>
              <a:t>s</a:t>
            </a:r>
            <a:r>
              <a:rPr lang="en-US" sz="2800" dirty="0" smtClean="0"/>
              <a:t>mooth transition into independent projects</a:t>
            </a:r>
          </a:p>
          <a:p>
            <a:pPr lvl="1"/>
            <a:endParaRPr lang="en-US" dirty="0"/>
          </a:p>
          <a:p>
            <a:endParaRPr lang="en-US" dirty="0"/>
          </a:p>
        </p:txBody>
      </p:sp>
    </p:spTree>
    <p:extLst>
      <p:ext uri="{BB962C8B-B14F-4D97-AF65-F5344CB8AC3E}">
        <p14:creationId xmlns:p14="http://schemas.microsoft.com/office/powerpoint/2010/main" val="11112046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Shape 120"/>
          <p:cNvSpPr txBox="1">
            <a:spLocks noGrp="1"/>
          </p:cNvSpPr>
          <p:nvPr>
            <p:ph type="body" idx="1"/>
          </p:nvPr>
        </p:nvSpPr>
        <p:spPr>
          <a:xfrm>
            <a:off x="2133900" y="2689977"/>
            <a:ext cx="7924263" cy="2468879"/>
          </a:xfrm>
          <a:prstGeom prst="rect">
            <a:avLst/>
          </a:prstGeom>
        </p:spPr>
        <p:txBody>
          <a:bodyPr vert="horz" lIns="121900" tIns="121900" rIns="121900" bIns="121900" rtlCol="0" anchor="ctr" anchorCtr="0">
            <a:noAutofit/>
          </a:bodyPr>
          <a:lstStyle/>
          <a:p>
            <a:pPr>
              <a:buNone/>
            </a:pPr>
            <a:r>
              <a:rPr lang="en-CA" sz="3200" b="0" i="0" dirty="0" smtClean="0">
                <a:solidFill>
                  <a:schemeClr val="tx1"/>
                </a:solidFill>
              </a:rPr>
              <a:t>Users aged 9 through 12 can learn elementary computer science concepts by programming in a professional development environment with support from the Novice Helper Plugin.</a:t>
            </a:r>
            <a:endParaRPr lang="en" sz="3200" b="0" i="0" dirty="0">
              <a:solidFill>
                <a:schemeClr val="tx1"/>
              </a:solidFill>
            </a:endParaRPr>
          </a:p>
        </p:txBody>
      </p:sp>
      <p:sp>
        <p:nvSpPr>
          <p:cNvPr id="2" name="Rectangle 1"/>
          <p:cNvSpPr/>
          <p:nvPr/>
        </p:nvSpPr>
        <p:spPr>
          <a:xfrm rot="20626301">
            <a:off x="5544033" y="1199960"/>
            <a:ext cx="1130917" cy="1248141"/>
          </a:xfrm>
          <a:prstGeom prst="rect">
            <a:avLst/>
          </a:prstGeom>
          <a:solidFill>
            <a:srgbClr val="8BC7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3633037" y="1690232"/>
            <a:ext cx="4925991" cy="668920"/>
          </a:xfrm>
          <a:prstGeom prst="rect">
            <a:avLst/>
          </a:prstGeom>
          <a:noFill/>
          <a:ln w="28575">
            <a:solidFill>
              <a:schemeClr val="tx1"/>
            </a:solidFill>
          </a:ln>
        </p:spPr>
        <p:style>
          <a:lnRef idx="2">
            <a:schemeClr val="dk1"/>
          </a:lnRef>
          <a:fillRef idx="1">
            <a:schemeClr val="lt1"/>
          </a:fillRef>
          <a:effectRef idx="0">
            <a:schemeClr val="dk1"/>
          </a:effectRef>
          <a:fontRef idx="minor">
            <a:schemeClr val="dk1"/>
          </a:fontRef>
        </p:style>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t>Research Hypothesis</a:t>
            </a:r>
            <a:endParaRPr lang="en-US" dirty="0"/>
          </a:p>
        </p:txBody>
      </p:sp>
    </p:spTree>
    <p:extLst>
      <p:ext uri="{BB962C8B-B14F-4D97-AF65-F5344CB8AC3E}">
        <p14:creationId xmlns:p14="http://schemas.microsoft.com/office/powerpoint/2010/main" val="19555985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2" name="Rectangle 1"/>
          <p:cNvSpPr/>
          <p:nvPr/>
        </p:nvSpPr>
        <p:spPr>
          <a:xfrm rot="20626301">
            <a:off x="5544033" y="1199960"/>
            <a:ext cx="1130917" cy="1248141"/>
          </a:xfrm>
          <a:prstGeom prst="rect">
            <a:avLst/>
          </a:prstGeom>
          <a:solidFill>
            <a:srgbClr val="8BC7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4876741" y="1632240"/>
            <a:ext cx="2438579" cy="668920"/>
          </a:xfrm>
          <a:prstGeom prst="rect">
            <a:avLst/>
          </a:prstGeom>
          <a:noFill/>
          <a:ln w="28575">
            <a:solidFill>
              <a:schemeClr val="tx1"/>
            </a:solidFill>
          </a:ln>
        </p:spPr>
        <p:style>
          <a:lnRef idx="2">
            <a:schemeClr val="dk1"/>
          </a:lnRef>
          <a:fillRef idx="1">
            <a:schemeClr val="lt1"/>
          </a:fillRef>
          <a:effectRef idx="0">
            <a:schemeClr val="dk1"/>
          </a:effectRef>
          <a:fontRef idx="minor">
            <a:schemeClr val="dk1"/>
          </a:fontRef>
        </p:style>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mtClean="0"/>
              <a:t>Solution</a:t>
            </a:r>
            <a:endParaRPr lang="en-US" dirty="0"/>
          </a:p>
        </p:txBody>
      </p:sp>
      <p:graphicFrame>
        <p:nvGraphicFramePr>
          <p:cNvPr id="9" name="Diagram 8"/>
          <p:cNvGraphicFramePr/>
          <p:nvPr>
            <p:extLst>
              <p:ext uri="{D42A27DB-BD31-4B8C-83A1-F6EECF244321}">
                <p14:modId xmlns:p14="http://schemas.microsoft.com/office/powerpoint/2010/main" val="1879663292"/>
              </p:ext>
            </p:extLst>
          </p:nvPr>
        </p:nvGraphicFramePr>
        <p:xfrm>
          <a:off x="2023139" y="2304288"/>
          <a:ext cx="8172704" cy="28315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508541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2" name="Rectangle 1"/>
          <p:cNvSpPr/>
          <p:nvPr/>
        </p:nvSpPr>
        <p:spPr>
          <a:xfrm rot="20626301">
            <a:off x="5544033" y="1199960"/>
            <a:ext cx="1130917" cy="1248141"/>
          </a:xfrm>
          <a:prstGeom prst="rect">
            <a:avLst/>
          </a:prstGeom>
          <a:solidFill>
            <a:srgbClr val="8BC7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4876741" y="1632240"/>
            <a:ext cx="2438579" cy="668920"/>
          </a:xfrm>
          <a:prstGeom prst="rect">
            <a:avLst/>
          </a:prstGeom>
          <a:noFill/>
          <a:ln w="28575">
            <a:solidFill>
              <a:schemeClr val="tx1"/>
            </a:solidFill>
          </a:ln>
        </p:spPr>
        <p:style>
          <a:lnRef idx="2">
            <a:schemeClr val="dk1"/>
          </a:lnRef>
          <a:fillRef idx="1">
            <a:schemeClr val="lt1"/>
          </a:fillRef>
          <a:effectRef idx="0">
            <a:schemeClr val="dk1"/>
          </a:effectRef>
          <a:fontRef idx="minor">
            <a:schemeClr val="dk1"/>
          </a:fontRef>
        </p:style>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mtClean="0"/>
              <a:t>Solution</a:t>
            </a:r>
            <a:endParaRPr lang="en-US" dirty="0"/>
          </a:p>
        </p:txBody>
      </p:sp>
      <p:graphicFrame>
        <p:nvGraphicFramePr>
          <p:cNvPr id="9" name="Diagram 8"/>
          <p:cNvGraphicFramePr/>
          <p:nvPr>
            <p:extLst>
              <p:ext uri="{D42A27DB-BD31-4B8C-83A1-F6EECF244321}">
                <p14:modId xmlns:p14="http://schemas.microsoft.com/office/powerpoint/2010/main" val="1480544510"/>
              </p:ext>
            </p:extLst>
          </p:nvPr>
        </p:nvGraphicFramePr>
        <p:xfrm>
          <a:off x="2023139" y="2304288"/>
          <a:ext cx="8172704" cy="28315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87832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dirty="0" smtClean="0"/>
              <a:t>Example Exercise: </a:t>
            </a:r>
            <a:r>
              <a:rPr lang="en-US" dirty="0"/>
              <a:t>Introduction to </a:t>
            </a:r>
            <a:r>
              <a:rPr lang="en-US" dirty="0" smtClean="0"/>
              <a:t>Variables</a:t>
            </a:r>
            <a:endParaRPr lang="en-US" dirty="0"/>
          </a:p>
        </p:txBody>
      </p:sp>
      <p:sp>
        <p:nvSpPr>
          <p:cNvPr id="3" name="Text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Tell a story about your family, favorite sport, what you did last weekend or something else entirely. Use your creativity! Declare and use at least 3 different types of variables and print your story to the console. This should be done in the main method.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0507957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1867</TotalTime>
  <Words>1092</Words>
  <Application>Microsoft Macintosh PowerPoint</Application>
  <PresentationFormat>Widescreen</PresentationFormat>
  <Paragraphs>131</Paragraphs>
  <Slides>23</Slides>
  <Notes>16</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Courier New</vt:lpstr>
      <vt:lpstr>Mangal</vt:lpstr>
      <vt:lpstr>Raleway</vt:lpstr>
      <vt:lpstr>Office Theme</vt:lpstr>
      <vt:lpstr>Novice Helper: Eclipse Integrated Development Environment Plugin to Support Novice Programmers</vt:lpstr>
      <vt:lpstr>Overview</vt:lpstr>
      <vt:lpstr>Motivation</vt:lpstr>
      <vt:lpstr>Relevant Research</vt:lpstr>
      <vt:lpstr>Novice Helper Goals</vt:lpstr>
      <vt:lpstr>PowerPoint Presentation</vt:lpstr>
      <vt:lpstr>PowerPoint Presentation</vt:lpstr>
      <vt:lpstr>PowerPoint Presentation</vt:lpstr>
      <vt:lpstr>Example Exercise: Introduction to Variables</vt:lpstr>
      <vt:lpstr>PowerPoint Presentation</vt:lpstr>
      <vt:lpstr>PowerPoint Presentation</vt:lpstr>
      <vt:lpstr>Error Dictionary Entry</vt:lpstr>
      <vt:lpstr>PowerPoint Presentation</vt:lpstr>
      <vt:lpstr>Eclipse Architecture</vt:lpstr>
      <vt:lpstr>Structure</vt:lpstr>
      <vt:lpstr>PowerPoint Presentation</vt:lpstr>
      <vt:lpstr>PowerPoint Presentation</vt:lpstr>
      <vt:lpstr>PowerPoint Presentation</vt:lpstr>
      <vt:lpstr>PowerPoint Presentation</vt:lpstr>
      <vt:lpstr>Continuing Research</vt:lpstr>
      <vt:lpstr>Acknowledgments</vt:lpstr>
      <vt:lpstr>Citations</vt:lpstr>
      <vt:lpstr>Thank you! Questions? Comments?  caroline.berger2@mail.mcgill.ca</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Novice Helper: Eclipse Integrated Development Environment Plugin to Support Novice Programmers</dc:title>
  <dc:creator>Caroline Berger</dc:creator>
  <cp:lastModifiedBy>Caroline Berger</cp:lastModifiedBy>
  <cp:revision>101</cp:revision>
  <dcterms:created xsi:type="dcterms:W3CDTF">2017-04-27T11:13:56Z</dcterms:created>
  <dcterms:modified xsi:type="dcterms:W3CDTF">2017-11-04T23:24:53Z</dcterms:modified>
</cp:coreProperties>
</file>

<file path=docProps/thumbnail.jpeg>
</file>